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60" r:id="rId5"/>
    <p:sldId id="261" r:id="rId6"/>
    <p:sldId id="262" r:id="rId7"/>
    <p:sldId id="263" r:id="rId8"/>
    <p:sldId id="264" r:id="rId9"/>
    <p:sldId id="289" r:id="rId10"/>
    <p:sldId id="283" r:id="rId11"/>
    <p:sldId id="269" r:id="rId12"/>
    <p:sldId id="284" r:id="rId13"/>
    <p:sldId id="290" r:id="rId14"/>
    <p:sldId id="285" r:id="rId15"/>
    <p:sldId id="292" r:id="rId16"/>
    <p:sldId id="293" r:id="rId17"/>
    <p:sldId id="270" r:id="rId18"/>
    <p:sldId id="286" r:id="rId19"/>
    <p:sldId id="287" r:id="rId20"/>
    <p:sldId id="275" r:id="rId21"/>
    <p:sldId id="276" r:id="rId22"/>
    <p:sldId id="281" r:id="rId23"/>
    <p:sldId id="282" r:id="rId24"/>
  </p:sldIdLst>
  <p:sldSz cx="9144000" cy="5143500" type="screen16x9"/>
  <p:notesSz cx="6858000" cy="9144000"/>
  <p:embeddedFontLst>
    <p:embeddedFont>
      <p:font typeface="Georgia" panose="02040502050405020303" pitchFamily="18" charset="0"/>
      <p:regular r:id="rId26"/>
      <p:bold r:id="rId27"/>
      <p:italic r:id="rId28"/>
      <p:boldItalic r:id="rId29"/>
    </p:embeddedFont>
    <p:embeddedFont>
      <p:font typeface="Lato" panose="020B0604020202020204" charset="0"/>
      <p:regular r:id="rId30"/>
      <p:bold r:id="rId31"/>
      <p:italic r:id="rId32"/>
      <p:boldItalic r:id="rId33"/>
    </p:embeddedFont>
    <p:embeddedFont>
      <p:font typeface="Microsoft JhengHei UI" panose="020B0604030504040204" pitchFamily="34" charset="-120"/>
      <p:regular r:id="rId34"/>
      <p:bold r:id="rId35"/>
    </p:embeddedFont>
    <p:embeddedFont>
      <p:font typeface="Open Sans" panose="020B0606030504020204" pitchFamily="34" charset="0"/>
      <p:regular r:id="rId36"/>
      <p:bold r:id="rId37"/>
      <p:italic r:id="rId38"/>
      <p:boldItalic r:id="rId39"/>
    </p:embeddedFont>
    <p:embeddedFont>
      <p:font typeface="Playfair Display" panose="020B0604020202020204"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2B1E79-2F67-4938-B85A-49BD41954CB3}" v="299" dt="2021-06-07T04:07:34.2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698" autoAdjust="0"/>
  </p:normalViewPr>
  <p:slideViewPr>
    <p:cSldViewPr snapToGrid="0">
      <p:cViewPr varScale="1">
        <p:scale>
          <a:sx n="56" d="100"/>
          <a:sy n="56" d="100"/>
        </p:scale>
        <p:origin x="1580"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echnologynetworks.com/neuroscience/news/an-unexpected-brain-area-is-involved-in-decision-making-331471#:~:text=And%20now%2C%20their%20latest%20research,primarily%20guide%20and%20plan%20movemen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healthline.com/health/gamma-aminobutyric-acid"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hopes.stanford.edu/about-glutamate-toxicit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bf25fd1286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bf25fd1286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495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bf25fd1286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bf25fd1286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highlight>
                  <a:srgbClr val="FFFFFF"/>
                </a:highlight>
              </a:rPr>
              <a:t>The first analysis I did is </a:t>
            </a:r>
            <a:r>
              <a:rPr lang="en-US" sz="2000" b="0" i="0" dirty="0">
                <a:solidFill>
                  <a:srgbClr val="000000"/>
                </a:solidFill>
                <a:effectLst/>
                <a:highlight>
                  <a:srgbClr val="FFFFFF"/>
                </a:highlight>
                <a:latin typeface="Helvetica Neue"/>
              </a:rPr>
              <a:t>to c</a:t>
            </a:r>
            <a:r>
              <a:rPr lang="en-US" sz="2000" b="0" i="0" dirty="0">
                <a:solidFill>
                  <a:srgbClr val="000000"/>
                </a:solidFill>
                <a:effectLst/>
                <a:latin typeface="Helvetica Neue"/>
              </a:rPr>
              <a:t>ompute its topological persistence profile for Rips filtration using the </a:t>
            </a:r>
            <a:r>
              <a:rPr lang="en-US" sz="2000" b="0" i="0" dirty="0" err="1">
                <a:solidFill>
                  <a:srgbClr val="000000"/>
                </a:solidFill>
                <a:effectLst/>
                <a:latin typeface="Helvetica Neue"/>
              </a:rPr>
              <a:t>Gudhi</a:t>
            </a:r>
            <a:r>
              <a:rPr lang="en-US" sz="2000" b="0" i="0" dirty="0">
                <a:solidFill>
                  <a:srgbClr val="000000"/>
                </a:solidFill>
                <a:effectLst/>
                <a:latin typeface="Helvetica Neue"/>
              </a:rPr>
              <a:t> software in jupyter Notebook.</a:t>
            </a:r>
            <a:endParaRPr sz="1200" dirty="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US" sz="1200" dirty="0">
                <a:solidFill>
                  <a:srgbClr val="1B212C"/>
                </a:solidFill>
                <a:highlight>
                  <a:schemeClr val="lt1"/>
                </a:highlight>
              </a:rPr>
              <a:t>I first compute the distance matrix. I tried 3 kinds of metric: Euclidean, Manhattan and Cosine to make a comparison.</a:t>
            </a:r>
          </a:p>
          <a:p>
            <a:pPr marL="0" lvl="0" indent="0" algn="l" rtl="0">
              <a:spcBef>
                <a:spcPts val="0"/>
              </a:spcBef>
              <a:spcAft>
                <a:spcPts val="0"/>
              </a:spcAft>
              <a:buClr>
                <a:schemeClr val="dk1"/>
              </a:buClr>
              <a:buSzPts val="1100"/>
              <a:buFont typeface="Arial"/>
              <a:buNone/>
            </a:pPr>
            <a:endParaRPr lang="en-US" sz="1200" dirty="0">
              <a:solidFill>
                <a:srgbClr val="1B212C"/>
              </a:solidFill>
              <a:highlight>
                <a:schemeClr val="lt1"/>
              </a:highlight>
            </a:endParaRPr>
          </a:p>
          <a:p>
            <a:pPr marL="0" lvl="0" indent="0" algn="l" rtl="0">
              <a:spcBef>
                <a:spcPts val="0"/>
              </a:spcBef>
              <a:spcAft>
                <a:spcPts val="0"/>
              </a:spcAft>
              <a:buClr>
                <a:schemeClr val="dk1"/>
              </a:buClr>
              <a:buSzPts val="1100"/>
              <a:buFont typeface="Arial"/>
              <a:buNone/>
            </a:pPr>
            <a:r>
              <a:rPr lang="en-US" sz="1200" dirty="0">
                <a:solidFill>
                  <a:srgbClr val="1B212C"/>
                </a:solidFill>
                <a:highlight>
                  <a:schemeClr val="lt1"/>
                </a:highlight>
              </a:rPr>
              <a:t>Then, I computed the persistence diagram induced by the Rips filtration. I accessed to the persistence intervals per dimension.</a:t>
            </a:r>
          </a:p>
          <a:p>
            <a:pPr marL="0" lvl="0" indent="0" algn="l" rtl="0">
              <a:spcBef>
                <a:spcPts val="0"/>
              </a:spcBef>
              <a:spcAft>
                <a:spcPts val="0"/>
              </a:spcAft>
              <a:buClr>
                <a:schemeClr val="dk1"/>
              </a:buClr>
              <a:buSzPts val="1100"/>
              <a:buFont typeface="Arial"/>
              <a:buNone/>
            </a:pPr>
            <a:r>
              <a:rPr lang="en-US" sz="1200" dirty="0">
                <a:solidFill>
                  <a:srgbClr val="1B212C"/>
                </a:solidFill>
                <a:highlight>
                  <a:schemeClr val="lt1"/>
                </a:highlight>
              </a:rPr>
              <a:t> </a:t>
            </a:r>
          </a:p>
          <a:p>
            <a:pPr marL="0" lvl="0" indent="0" algn="l" rtl="0">
              <a:spcBef>
                <a:spcPts val="0"/>
              </a:spcBef>
              <a:spcAft>
                <a:spcPts val="0"/>
              </a:spcAft>
              <a:buClr>
                <a:schemeClr val="dk1"/>
              </a:buClr>
              <a:buSzPts val="1100"/>
              <a:buFont typeface="Arial"/>
              <a:buNone/>
            </a:pPr>
            <a:r>
              <a:rPr lang="en-US" sz="1200" dirty="0">
                <a:solidFill>
                  <a:srgbClr val="1B212C"/>
                </a:solidFill>
                <a:highlight>
                  <a:schemeClr val="lt1"/>
                </a:highlight>
              </a:rPr>
              <a:t>After than, I plot the persistence diagram for H0 and H1 in two separated plot, and keep track of the largest persistent point for each persistence interval.</a:t>
            </a:r>
            <a:endParaRPr dirty="0">
              <a:solidFill>
                <a:schemeClr val="dk1"/>
              </a:solidFill>
            </a:endParaRPr>
          </a:p>
          <a:p>
            <a:pPr marL="0" lvl="0" indent="0" algn="l" rtl="0">
              <a:spcBef>
                <a:spcPts val="0"/>
              </a:spcBef>
              <a:spcAft>
                <a:spcPts val="0"/>
              </a:spcAft>
              <a:buNone/>
            </a:pPr>
            <a:endParaRPr sz="1200" dirty="0">
              <a:solidFill>
                <a:schemeClr val="dk1"/>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these are the persistence diagrams.</a:t>
            </a:r>
          </a:p>
          <a:p>
            <a:pPr marL="158750" indent="0">
              <a:buNone/>
            </a:pPr>
            <a:r>
              <a:rPr lang="en-US" dirty="0"/>
              <a:t>We can see there are distinctive difference in the locations of the point cluster.</a:t>
            </a:r>
          </a:p>
          <a:p>
            <a:pPr marL="158750" indent="0">
              <a:buNone/>
            </a:pPr>
            <a:r>
              <a:rPr lang="en-US" dirty="0"/>
              <a:t>Especially, for the second dimension, persistence diagram of Euclidean have more points gather from the birth of 6000 to 14000. </a:t>
            </a:r>
          </a:p>
          <a:p>
            <a:pPr marL="158750" indent="0">
              <a:buNone/>
            </a:pPr>
            <a:r>
              <a:rPr lang="en-US" dirty="0"/>
              <a:t>The persistence diagram of Manhattan have more points gather from the birth of 170000 to 220000.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persistence diagram of Cosine have more points gather from the birth of 0.03 to 0.13. </a:t>
            </a:r>
          </a:p>
          <a:p>
            <a:pPr marL="158750" indent="0">
              <a:buNone/>
            </a:pPr>
            <a:endParaRPr lang="en-US" dirty="0"/>
          </a:p>
        </p:txBody>
      </p:sp>
    </p:spTree>
    <p:extLst>
      <p:ext uri="{BB962C8B-B14F-4D97-AF65-F5344CB8AC3E}">
        <p14:creationId xmlns:p14="http://schemas.microsoft.com/office/powerpoint/2010/main" val="1512626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these are the most persistent point for each persistence diagram.</a:t>
            </a:r>
          </a:p>
          <a:p>
            <a:pPr marL="158750" indent="0">
              <a:buNone/>
            </a:pPr>
            <a:r>
              <a:rPr lang="en-US" dirty="0"/>
              <a:t>We can see there are distinctive difference in scale.</a:t>
            </a:r>
          </a:p>
          <a:p>
            <a:pPr marL="158750" indent="0">
              <a:buNone/>
            </a:pPr>
            <a:r>
              <a:rPr lang="en-US" dirty="0"/>
              <a:t>Although all three of the most persistent point for H0 are infinity, all three of the most persistent point for H1 are drastically different.</a:t>
            </a:r>
          </a:p>
          <a:p>
            <a:pPr marL="158750" indent="0">
              <a:buNone/>
            </a:pPr>
            <a:r>
              <a:rPr lang="en-US" dirty="0"/>
              <a:t>the most persistent point for Manhattan is the largest, and the most persistent point for Cosine is the smallest. </a:t>
            </a:r>
          </a:p>
          <a:p>
            <a:pPr marL="158750" indent="0">
              <a:buNone/>
            </a:pPr>
            <a:r>
              <a:rPr lang="en-US" dirty="0"/>
              <a:t>It is no wonder this happens, because the cosine distance between X and Y is the angle between the two vectors. Cosine similarity is used to determine how similar two vectors are.  Values will be between -1 and 1. Thus, cosine distance is between 0 and 2.</a:t>
            </a:r>
          </a:p>
          <a:p>
            <a:pPr marL="158750" indent="0">
              <a:buNone/>
            </a:pPr>
            <a:endParaRPr lang="en-US" dirty="0"/>
          </a:p>
          <a:p>
            <a:pPr marL="158750" indent="0">
              <a:buNone/>
            </a:pPr>
            <a:r>
              <a:rPr lang="en-US" dirty="0"/>
              <a:t>On the other hand, </a:t>
            </a:r>
            <a:r>
              <a:rPr lang="en-US" b="0" i="0" dirty="0">
                <a:solidFill>
                  <a:srgbClr val="202124"/>
                </a:solidFill>
                <a:effectLst/>
                <a:latin typeface="Roboto" panose="02000000000000000000" pitchFamily="2" charset="0"/>
              </a:rPr>
              <a:t>The </a:t>
            </a:r>
            <a:r>
              <a:rPr lang="en-US" b="1" i="0" dirty="0">
                <a:solidFill>
                  <a:srgbClr val="202124"/>
                </a:solidFill>
                <a:effectLst/>
                <a:latin typeface="Roboto" panose="02000000000000000000" pitchFamily="2" charset="0"/>
              </a:rPr>
              <a:t>Manhattan distance</a:t>
            </a:r>
            <a:r>
              <a:rPr lang="en-US" b="0" i="0" dirty="0">
                <a:solidFill>
                  <a:srgbClr val="202124"/>
                </a:solidFill>
                <a:effectLst/>
                <a:latin typeface="Roboto" panose="02000000000000000000" pitchFamily="2" charset="0"/>
              </a:rPr>
              <a:t> between two points x and y in n-dimensional space is the sum of the </a:t>
            </a:r>
            <a:r>
              <a:rPr lang="en-US" b="1" i="0" dirty="0">
                <a:solidFill>
                  <a:srgbClr val="202124"/>
                </a:solidFill>
                <a:effectLst/>
                <a:latin typeface="Roboto" panose="02000000000000000000" pitchFamily="2" charset="0"/>
              </a:rPr>
              <a:t>distances</a:t>
            </a:r>
            <a:r>
              <a:rPr lang="en-US" b="0" i="0" dirty="0">
                <a:solidFill>
                  <a:srgbClr val="202124"/>
                </a:solidFill>
                <a:effectLst/>
                <a:latin typeface="Roboto" panose="02000000000000000000" pitchFamily="2" charset="0"/>
              </a:rPr>
              <a:t> in each dimension, so it is greater than the Cosine distance and the Euclidean distance.</a:t>
            </a:r>
            <a:endParaRPr lang="en-US" dirty="0"/>
          </a:p>
        </p:txBody>
      </p:sp>
    </p:spTree>
    <p:extLst>
      <p:ext uri="{BB962C8B-B14F-4D97-AF65-F5344CB8AC3E}">
        <p14:creationId xmlns:p14="http://schemas.microsoft.com/office/powerpoint/2010/main" val="1976085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000000"/>
                </a:solidFill>
                <a:effectLst/>
                <a:latin typeface="Helvetica Neue"/>
              </a:rPr>
              <a:t>The second analysis I did is UMAP. Before I talked about the analysis, I want to explain a little on UMAP. UMAP is a fairly flexible non-linear dimension reduction algorithm that applies to real world data. It seeks to learn the manifold structure of your data and find a low dimensional embedding that preserves the essential topological structure of that manifold. </a:t>
            </a:r>
          </a:p>
          <a:p>
            <a:pPr marL="158750" indent="0">
              <a:buNone/>
            </a:pPr>
            <a:endParaRPr lang="en-US" b="0" i="0" dirty="0">
              <a:solidFill>
                <a:srgbClr val="000000"/>
              </a:solidFill>
              <a:effectLst/>
              <a:latin typeface="Helvetica Neue"/>
            </a:endParaRPr>
          </a:p>
          <a:p>
            <a:pPr marL="158750" indent="0">
              <a:buNone/>
            </a:pPr>
            <a:r>
              <a:rPr lang="en-US" b="0" i="0" dirty="0">
                <a:solidFill>
                  <a:srgbClr val="000000"/>
                </a:solidFill>
                <a:effectLst/>
                <a:latin typeface="Helvetica Neue"/>
              </a:rPr>
              <a:t>The UMAP algorithm is competitive with t-SNE for visualization quality, and arguably preserves more of the global structure with superior run time performance. Furthermore, UMAP has no computational restrictions on embedding dimension, making it viable as a general purpose dimension reduction technique for machine learning.</a:t>
            </a:r>
            <a:endParaRPr lang="en-US" dirty="0"/>
          </a:p>
        </p:txBody>
      </p:sp>
    </p:spTree>
    <p:extLst>
      <p:ext uri="{BB962C8B-B14F-4D97-AF65-F5344CB8AC3E}">
        <p14:creationId xmlns:p14="http://schemas.microsoft.com/office/powerpoint/2010/main" val="2121921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bf25fd1286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bf25fd1286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highlight>
                  <a:srgbClr val="FFFFFF"/>
                </a:highlight>
              </a:rPr>
              <a:t>So this is the pipeline I use to implement UMAP.</a:t>
            </a:r>
          </a:p>
          <a:p>
            <a:pPr marL="0" lvl="0" indent="0" algn="l" rtl="0">
              <a:spcBef>
                <a:spcPts val="0"/>
              </a:spcBef>
              <a:spcAft>
                <a:spcPts val="0"/>
              </a:spcAft>
              <a:buNone/>
            </a:pPr>
            <a:endParaRPr lang="en-US" sz="1200" dirty="0">
              <a:solidFill>
                <a:schemeClr val="dk1"/>
              </a:solidFill>
              <a:highlight>
                <a:srgbClr val="FFFFFF"/>
              </a:highlight>
            </a:endParaRPr>
          </a:p>
          <a:p>
            <a:pPr marL="0" lvl="0" indent="0" algn="l" rtl="0">
              <a:spcBef>
                <a:spcPts val="0"/>
              </a:spcBef>
              <a:spcAft>
                <a:spcPts val="0"/>
              </a:spcAft>
              <a:buNone/>
            </a:pPr>
            <a:r>
              <a:rPr lang="en-US" sz="1200" dirty="0">
                <a:solidFill>
                  <a:schemeClr val="dk1"/>
                </a:solidFill>
                <a:highlight>
                  <a:srgbClr val="FFFFFF"/>
                </a:highlight>
              </a:rPr>
              <a:t>To start off, I downloaded the basic libraries for UMAP.</a:t>
            </a:r>
          </a:p>
          <a:p>
            <a:pPr marL="0" lvl="0" indent="0" algn="l" rtl="0">
              <a:spcBef>
                <a:spcPts val="0"/>
              </a:spcBef>
              <a:spcAft>
                <a:spcPts val="0"/>
              </a:spcAft>
              <a:buNone/>
            </a:pPr>
            <a:r>
              <a:rPr lang="en-US" sz="1200" dirty="0">
                <a:solidFill>
                  <a:schemeClr val="dk1"/>
                </a:solidFill>
                <a:highlight>
                  <a:srgbClr val="FFFFFF"/>
                </a:highlight>
              </a:rPr>
              <a:t>Then, using UMAP, I found the low dimensional representation of the data by fit and transform the data. Then, I visualize the result using matplotlib to draw a scatter plot of the transformed data.</a:t>
            </a:r>
          </a:p>
          <a:p>
            <a:pPr marL="0" lvl="0" indent="0" algn="l" rtl="0">
              <a:spcBef>
                <a:spcPts val="0"/>
              </a:spcBef>
              <a:spcAft>
                <a:spcPts val="0"/>
              </a:spcAft>
              <a:buNone/>
            </a:pPr>
            <a:endParaRPr lang="en-US" sz="1200" dirty="0">
              <a:solidFill>
                <a:schemeClr val="dk1"/>
              </a:solidFill>
              <a:highlight>
                <a:srgbClr val="FFFFFF"/>
              </a:highlight>
            </a:endParaRPr>
          </a:p>
          <a:p>
            <a:pPr marL="0" lvl="0" indent="0" algn="l" rtl="0">
              <a:spcBef>
                <a:spcPts val="0"/>
              </a:spcBef>
              <a:spcAft>
                <a:spcPts val="0"/>
              </a:spcAft>
              <a:buNone/>
            </a:pPr>
            <a:r>
              <a:rPr lang="en-US" sz="1200" dirty="0">
                <a:solidFill>
                  <a:schemeClr val="dk1"/>
                </a:solidFill>
                <a:highlight>
                  <a:srgbClr val="FFFFFF"/>
                </a:highlight>
              </a:rPr>
              <a:t>Because UMAP has several hyperparameters than can have a significant impact on the resulting embedding. I look at metric, </a:t>
            </a:r>
            <a:r>
              <a:rPr lang="en-US" sz="1200" dirty="0" err="1">
                <a:solidFill>
                  <a:schemeClr val="dk1"/>
                </a:solidFill>
                <a:highlight>
                  <a:srgbClr val="FFFFFF"/>
                </a:highlight>
              </a:rPr>
              <a:t>n_components</a:t>
            </a:r>
            <a:r>
              <a:rPr lang="en-US" sz="1200" dirty="0">
                <a:solidFill>
                  <a:schemeClr val="dk1"/>
                </a:solidFill>
                <a:highlight>
                  <a:srgbClr val="FFFFFF"/>
                </a:highlight>
              </a:rPr>
              <a:t>, </a:t>
            </a:r>
            <a:r>
              <a:rPr lang="en-US" sz="1200" dirty="0" err="1">
                <a:solidFill>
                  <a:schemeClr val="dk1"/>
                </a:solidFill>
                <a:highlight>
                  <a:srgbClr val="FFFFFF"/>
                </a:highlight>
              </a:rPr>
              <a:t>n_neighbors</a:t>
            </a:r>
            <a:r>
              <a:rPr lang="en-US" sz="1200" dirty="0">
                <a:solidFill>
                  <a:schemeClr val="dk1"/>
                </a:solidFill>
                <a:highlight>
                  <a:srgbClr val="FFFFFF"/>
                </a:highlight>
              </a:rPr>
              <a:t>, and </a:t>
            </a:r>
            <a:r>
              <a:rPr lang="en-US" sz="1200" dirty="0" err="1">
                <a:solidFill>
                  <a:schemeClr val="dk1"/>
                </a:solidFill>
                <a:highlight>
                  <a:srgbClr val="FFFFFF"/>
                </a:highlight>
              </a:rPr>
              <a:t>min_distance</a:t>
            </a:r>
            <a:r>
              <a:rPr lang="en-US" sz="1200" dirty="0">
                <a:solidFill>
                  <a:schemeClr val="dk1"/>
                </a:solidFill>
                <a:highlight>
                  <a:srgbClr val="FFFFFF"/>
                </a:highlight>
              </a:rPr>
              <a:t>. </a:t>
            </a: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sz="1200" dirty="0">
              <a:solidFill>
                <a:schemeClr val="dk1"/>
              </a:solidFill>
              <a:highlight>
                <a:srgbClr val="FFFFFF"/>
              </a:highlight>
            </a:endParaRPr>
          </a:p>
        </p:txBody>
      </p:sp>
    </p:spTree>
    <p:extLst>
      <p:ext uri="{BB962C8B-B14F-4D97-AF65-F5344CB8AC3E}">
        <p14:creationId xmlns:p14="http://schemas.microsoft.com/office/powerpoint/2010/main" val="852958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bf25fd1286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bf25fd1286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defTabSz="914400" rtl="0" eaLnBrk="1" fontAlgn="auto" latinLnBrk="0" hangingPunct="1">
              <a:lnSpc>
                <a:spcPct val="150000"/>
              </a:lnSpc>
              <a:spcBef>
                <a:spcPts val="1000"/>
              </a:spcBef>
              <a:spcAft>
                <a:spcPts val="0"/>
              </a:spcAft>
              <a:buClr>
                <a:srgbClr val="000000"/>
              </a:buClr>
              <a:buSzPts val="1100"/>
              <a:buFont typeface="Arial"/>
              <a:buNone/>
              <a:tabLst/>
              <a:defRPr/>
            </a:pPr>
            <a:r>
              <a:rPr lang="en" dirty="0">
                <a:solidFill>
                  <a:schemeClr val="dk1"/>
                </a:solidFill>
                <a:latin typeface="Open Sans"/>
                <a:ea typeface="Open Sans"/>
                <a:cs typeface="Open Sans"/>
                <a:sym typeface="Open Sans"/>
              </a:rPr>
              <a:t>The first parameters </a:t>
            </a:r>
            <a:r>
              <a:rPr lang="en-US" dirty="0">
                <a:solidFill>
                  <a:schemeClr val="dk1"/>
                </a:solidFill>
                <a:latin typeface="Open Sans"/>
                <a:ea typeface="Open Sans"/>
                <a:cs typeface="Open Sans"/>
                <a:sym typeface="Open Sans"/>
              </a:rPr>
              <a:t>I</a:t>
            </a:r>
            <a:r>
              <a:rPr lang="en" dirty="0">
                <a:solidFill>
                  <a:schemeClr val="dk1"/>
                </a:solidFill>
                <a:latin typeface="Open Sans"/>
                <a:ea typeface="Open Sans"/>
                <a:cs typeface="Open Sans"/>
                <a:sym typeface="Open Sans"/>
              </a:rPr>
              <a:t> considered is metric. </a:t>
            </a:r>
            <a:r>
              <a:rPr lang="en-US" dirty="0">
                <a:solidFill>
                  <a:schemeClr val="dk1"/>
                </a:solidFill>
                <a:latin typeface="Open Sans"/>
                <a:ea typeface="Open Sans"/>
                <a:cs typeface="Open Sans"/>
                <a:sym typeface="Open Sans"/>
              </a:rPr>
              <a:t>The metric parameters controls how distance is computed. </a:t>
            </a:r>
            <a:endParaRPr lang="en-US" dirty="0"/>
          </a:p>
          <a:p>
            <a:pPr marL="0" lvl="0" indent="0" algn="just" rtl="0">
              <a:lnSpc>
                <a:spcPct val="150000"/>
              </a:lnSpc>
              <a:spcBef>
                <a:spcPts val="1000"/>
              </a:spcBef>
              <a:spcAft>
                <a:spcPts val="0"/>
              </a:spcAft>
              <a:buNone/>
            </a:pPr>
            <a:r>
              <a:rPr lang="en" dirty="0">
                <a:solidFill>
                  <a:schemeClr val="dk1"/>
                </a:solidFill>
                <a:latin typeface="Open Sans"/>
                <a:ea typeface="Open Sans"/>
                <a:cs typeface="Open Sans"/>
                <a:sym typeface="Open Sans"/>
              </a:rPr>
              <a:t>I used eculidean, mannattan, and cosine, because I also tried these three matrics for my persistence diagrams.</a:t>
            </a:r>
          </a:p>
          <a:p>
            <a:pPr marL="0" lvl="0" indent="0" algn="just" rtl="0">
              <a:lnSpc>
                <a:spcPct val="150000"/>
              </a:lnSpc>
              <a:spcBef>
                <a:spcPts val="1000"/>
              </a:spcBef>
              <a:spcAft>
                <a:spcPts val="0"/>
              </a:spcAft>
              <a:buNone/>
            </a:pPr>
            <a:r>
              <a:rPr lang="en" dirty="0">
                <a:solidFill>
                  <a:schemeClr val="dk1"/>
                </a:solidFill>
                <a:latin typeface="Open Sans"/>
                <a:ea typeface="Open Sans"/>
                <a:cs typeface="Open Sans"/>
                <a:sym typeface="Open Sans"/>
              </a:rPr>
              <a:t>We can see that for all of these metrics, they are all able to separate chemical agents GABAergic and Glutamatergic. </a:t>
            </a:r>
          </a:p>
        </p:txBody>
      </p:sp>
    </p:spTree>
    <p:extLst>
      <p:ext uri="{BB962C8B-B14F-4D97-AF65-F5344CB8AC3E}">
        <p14:creationId xmlns:p14="http://schemas.microsoft.com/office/powerpoint/2010/main" val="449575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bf25fd1286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bf25fd1286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1000"/>
              </a:spcBef>
              <a:spcAft>
                <a:spcPts val="0"/>
              </a:spcAft>
              <a:buNone/>
            </a:pPr>
            <a:r>
              <a:rPr lang="en-US" dirty="0">
                <a:solidFill>
                  <a:schemeClr val="dk1"/>
                </a:solidFill>
                <a:latin typeface="Open Sans"/>
                <a:ea typeface="Open Sans"/>
                <a:cs typeface="Open Sans"/>
                <a:sym typeface="Open Sans"/>
              </a:rPr>
              <a:t>T</a:t>
            </a:r>
            <a:r>
              <a:rPr lang="en" dirty="0">
                <a:solidFill>
                  <a:schemeClr val="dk1"/>
                </a:solidFill>
                <a:latin typeface="Open Sans"/>
                <a:ea typeface="Open Sans"/>
                <a:cs typeface="Open Sans"/>
                <a:sym typeface="Open Sans"/>
              </a:rPr>
              <a:t>he next parameter I looked at is n_neighbors. This parameter controls how UMAP balances local versus global structure in the data. It does this by constraining the size of the locaal neighborhood UMAP. So that low values of n_neighbors will force UMAP to concentrate on very local structure. Just like we see on the graph when n_neighbors=2. Both chemical agents become one big cluster in the middle. W</a:t>
            </a:r>
            <a:r>
              <a:rPr lang="en-US" dirty="0">
                <a:solidFill>
                  <a:schemeClr val="dk1"/>
                </a:solidFill>
                <a:latin typeface="Open Sans"/>
                <a:ea typeface="Open Sans"/>
                <a:cs typeface="Open Sans"/>
                <a:sym typeface="Open Sans"/>
              </a:rPr>
              <a:t>h</a:t>
            </a:r>
            <a:r>
              <a:rPr lang="en" dirty="0">
                <a:solidFill>
                  <a:schemeClr val="dk1"/>
                </a:solidFill>
                <a:latin typeface="Open Sans"/>
                <a:ea typeface="Open Sans"/>
                <a:cs typeface="Open Sans"/>
                <a:sym typeface="Open Sans"/>
              </a:rPr>
              <a:t>ile as n_neighbors increases, it pushed UMAP to look at larger neighborhoods of each point when estimating the manifold structure of the data, losing fine detail structure for the sake of getting the broader of the data.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bf25fd1286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bf25fd1286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1000"/>
              </a:spcBef>
              <a:spcAft>
                <a:spcPts val="0"/>
              </a:spcAft>
              <a:buNone/>
            </a:pPr>
            <a:r>
              <a:rPr lang="en-US" b="0" i="0" dirty="0">
                <a:solidFill>
                  <a:srgbClr val="404040"/>
                </a:solidFill>
                <a:effectLst/>
                <a:latin typeface="Lato" panose="020B0604020202020204" charset="0"/>
              </a:rPr>
              <a:t>The </a:t>
            </a:r>
            <a:r>
              <a:rPr lang="en-US" dirty="0" err="1">
                <a:effectLst/>
              </a:rPr>
              <a:t>min_dist</a:t>
            </a:r>
            <a:r>
              <a:rPr lang="en-US" b="0" i="0" dirty="0">
                <a:solidFill>
                  <a:srgbClr val="404040"/>
                </a:solidFill>
                <a:effectLst/>
                <a:latin typeface="Lato" panose="020B0604020202020204" charset="0"/>
              </a:rPr>
              <a:t> parameter controls how tightly UMAP is allowed to pack points together. It provides the minimum distance apart that points are allowed to be in the low dimensional representation. This means that low values of </a:t>
            </a:r>
            <a:r>
              <a:rPr lang="en-US" dirty="0" err="1">
                <a:effectLst/>
              </a:rPr>
              <a:t>min_dist</a:t>
            </a:r>
            <a:r>
              <a:rPr lang="en-US" b="0" i="0" dirty="0">
                <a:solidFill>
                  <a:srgbClr val="404040"/>
                </a:solidFill>
                <a:effectLst/>
                <a:latin typeface="Lato" panose="020B0604020202020204" charset="0"/>
              </a:rPr>
              <a:t> will result in clumpier embeddings. This can be useful if you are interested in clustering, or in finer topological structure. Larger values of </a:t>
            </a:r>
            <a:r>
              <a:rPr lang="en-US" dirty="0" err="1">
                <a:effectLst/>
              </a:rPr>
              <a:t>min_dist</a:t>
            </a:r>
            <a:r>
              <a:rPr lang="en-US" b="0" i="0" dirty="0">
                <a:solidFill>
                  <a:srgbClr val="404040"/>
                </a:solidFill>
                <a:effectLst/>
                <a:latin typeface="Lato" panose="020B0604020202020204" charset="0"/>
              </a:rPr>
              <a:t> will prevent UMAP from packing points together and will focus on the preservation of the broad topological structure instead.</a:t>
            </a:r>
            <a:endParaRPr dirty="0"/>
          </a:p>
        </p:txBody>
      </p:sp>
    </p:spTree>
    <p:extLst>
      <p:ext uri="{BB962C8B-B14F-4D97-AF65-F5344CB8AC3E}">
        <p14:creationId xmlns:p14="http://schemas.microsoft.com/office/powerpoint/2010/main" val="2358511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bf25fd1286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bf25fd1286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1000"/>
              </a:spcBef>
              <a:spcAft>
                <a:spcPts val="0"/>
              </a:spcAft>
              <a:buNone/>
            </a:pPr>
            <a:r>
              <a:rPr lang="en-US" dirty="0">
                <a:solidFill>
                  <a:schemeClr val="dk1"/>
                </a:solidFill>
                <a:latin typeface="Open Sans"/>
                <a:ea typeface="Open Sans"/>
                <a:cs typeface="Open Sans"/>
                <a:sym typeface="Open Sans"/>
              </a:rPr>
              <a:t>Since UMAP provides us </a:t>
            </a:r>
            <a:r>
              <a:rPr lang="en-US" dirty="0" err="1">
                <a:solidFill>
                  <a:schemeClr val="dk1"/>
                </a:solidFill>
                <a:latin typeface="Open Sans"/>
                <a:ea typeface="Open Sans"/>
                <a:cs typeface="Open Sans"/>
                <a:sym typeface="Open Sans"/>
              </a:rPr>
              <a:t>n_components</a:t>
            </a:r>
            <a:r>
              <a:rPr lang="en-US" dirty="0">
                <a:solidFill>
                  <a:schemeClr val="dk1"/>
                </a:solidFill>
                <a:latin typeface="Open Sans"/>
                <a:ea typeface="Open Sans"/>
                <a:cs typeface="Open Sans"/>
                <a:sym typeface="Open Sans"/>
              </a:rPr>
              <a:t> parameter option, so I decided to use this parameter to determine the dimensionality of the reduced dimension space I embedded the data into. The last parameter I looked at is </a:t>
            </a:r>
            <a:r>
              <a:rPr lang="en-US" dirty="0" err="1">
                <a:solidFill>
                  <a:schemeClr val="dk1"/>
                </a:solidFill>
                <a:latin typeface="Open Sans"/>
                <a:ea typeface="Open Sans"/>
                <a:cs typeface="Open Sans"/>
                <a:sym typeface="Open Sans"/>
              </a:rPr>
              <a:t>n_components</a:t>
            </a:r>
            <a:r>
              <a:rPr lang="en-US" dirty="0">
                <a:solidFill>
                  <a:schemeClr val="dk1"/>
                </a:solidFill>
                <a:latin typeface="Open Sans"/>
                <a:ea typeface="Open Sans"/>
                <a:cs typeface="Open Sans"/>
                <a:sym typeface="Open Sans"/>
              </a:rPr>
              <a:t>, and I first set </a:t>
            </a:r>
            <a:r>
              <a:rPr lang="en-US" dirty="0" err="1">
                <a:solidFill>
                  <a:schemeClr val="dk1"/>
                </a:solidFill>
                <a:latin typeface="Open Sans"/>
                <a:ea typeface="Open Sans"/>
                <a:cs typeface="Open Sans"/>
                <a:sym typeface="Open Sans"/>
              </a:rPr>
              <a:t>n_components</a:t>
            </a:r>
            <a:r>
              <a:rPr lang="en-US" dirty="0">
                <a:solidFill>
                  <a:schemeClr val="dk1"/>
                </a:solidFill>
                <a:latin typeface="Open Sans"/>
                <a:ea typeface="Open Sans"/>
                <a:cs typeface="Open Sans"/>
                <a:sym typeface="Open Sans"/>
              </a:rPr>
              <a:t> to 1, forcing UMAP to embed the data in a line. Although there are separations between GABA and Glutamate, there are a few red dots of GABA in the blue clusters of Glutamate, and blue dots of Glutamate in the red clusters of </a:t>
            </a:r>
            <a:r>
              <a:rPr lang="en-US" dirty="0" err="1">
                <a:solidFill>
                  <a:schemeClr val="dk1"/>
                </a:solidFill>
                <a:latin typeface="Open Sans"/>
                <a:ea typeface="Open Sans"/>
                <a:cs typeface="Open Sans"/>
                <a:sym typeface="Open Sans"/>
              </a:rPr>
              <a:t>gaba</a:t>
            </a:r>
            <a:r>
              <a:rPr lang="en-US" dirty="0">
                <a:solidFill>
                  <a:schemeClr val="dk1"/>
                </a:solidFill>
                <a:latin typeface="Open Sans"/>
                <a:ea typeface="Open Sans"/>
                <a:cs typeface="Open Sans"/>
                <a:sym typeface="Open Sans"/>
              </a:rPr>
              <a:t>, so the separation is not very clean. </a:t>
            </a:r>
          </a:p>
          <a:p>
            <a:pPr marL="0" lvl="0" indent="0" algn="just" rtl="0">
              <a:lnSpc>
                <a:spcPct val="150000"/>
              </a:lnSpc>
              <a:spcBef>
                <a:spcPts val="1000"/>
              </a:spcBef>
              <a:spcAft>
                <a:spcPts val="0"/>
              </a:spcAft>
              <a:buNone/>
            </a:pPr>
            <a:r>
              <a:rPr lang="en-US" dirty="0">
                <a:solidFill>
                  <a:schemeClr val="dk1"/>
                </a:solidFill>
                <a:latin typeface="Open Sans"/>
                <a:ea typeface="Open Sans"/>
                <a:cs typeface="Open Sans"/>
                <a:sym typeface="Open Sans"/>
              </a:rPr>
              <a:t>However, when </a:t>
            </a:r>
            <a:r>
              <a:rPr lang="en-US" dirty="0" err="1">
                <a:solidFill>
                  <a:schemeClr val="dk1"/>
                </a:solidFill>
                <a:latin typeface="Open Sans"/>
                <a:ea typeface="Open Sans"/>
                <a:cs typeface="Open Sans"/>
                <a:sym typeface="Open Sans"/>
              </a:rPr>
              <a:t>n_component</a:t>
            </a:r>
            <a:r>
              <a:rPr lang="en-US" dirty="0">
                <a:solidFill>
                  <a:schemeClr val="dk1"/>
                </a:solidFill>
                <a:latin typeface="Open Sans"/>
                <a:ea typeface="Open Sans"/>
                <a:cs typeface="Open Sans"/>
                <a:sym typeface="Open Sans"/>
              </a:rPr>
              <a:t> = 2, the separation between GABA and Glutamate becomes clear, and when </a:t>
            </a:r>
            <a:r>
              <a:rPr lang="en-US" dirty="0" err="1">
                <a:solidFill>
                  <a:schemeClr val="dk1"/>
                </a:solidFill>
                <a:latin typeface="Open Sans"/>
                <a:ea typeface="Open Sans"/>
                <a:cs typeface="Open Sans"/>
                <a:sym typeface="Open Sans"/>
              </a:rPr>
              <a:t>n_component</a:t>
            </a:r>
            <a:r>
              <a:rPr lang="en-US" dirty="0">
                <a:solidFill>
                  <a:schemeClr val="dk1"/>
                </a:solidFill>
                <a:latin typeface="Open Sans"/>
                <a:ea typeface="Open Sans"/>
                <a:cs typeface="Open Sans"/>
                <a:sym typeface="Open Sans"/>
              </a:rPr>
              <a:t> = 3, the separation between them become distinctive.</a:t>
            </a:r>
          </a:p>
          <a:p>
            <a:pPr marL="0" lvl="0" indent="0" algn="just" rtl="0">
              <a:lnSpc>
                <a:spcPct val="150000"/>
              </a:lnSpc>
              <a:spcBef>
                <a:spcPts val="1000"/>
              </a:spcBef>
              <a:spcAft>
                <a:spcPts val="0"/>
              </a:spcAft>
              <a:buNone/>
            </a:pPr>
            <a:r>
              <a:rPr lang="en-US" dirty="0">
                <a:solidFill>
                  <a:schemeClr val="dk1"/>
                </a:solidFill>
                <a:latin typeface="Open Sans"/>
                <a:ea typeface="Open Sans"/>
                <a:cs typeface="Open Sans"/>
                <a:sym typeface="Open Sans"/>
              </a:rPr>
              <a:t>Therefore, the more dimensions in which to work UMAP, the easier it is to separate out the color in a way that respects the topological structure of the data. </a:t>
            </a:r>
          </a:p>
          <a:p>
            <a:pPr marL="0" lvl="0" indent="0" algn="just" rtl="0">
              <a:lnSpc>
                <a:spcPct val="150000"/>
              </a:lnSpc>
              <a:spcBef>
                <a:spcPts val="1000"/>
              </a:spcBef>
              <a:spcAft>
                <a:spcPts val="0"/>
              </a:spcAft>
              <a:buNone/>
            </a:pPr>
            <a:endParaRPr dirty="0"/>
          </a:p>
        </p:txBody>
      </p:sp>
    </p:spTree>
    <p:extLst>
      <p:ext uri="{BB962C8B-B14F-4D97-AF65-F5344CB8AC3E}">
        <p14:creationId xmlns:p14="http://schemas.microsoft.com/office/powerpoint/2010/main" val="107297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bf25fd1286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bf25fd1286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bf25fd1286_0_4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bf25fd1286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4034131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4034131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just" rtl="0">
              <a:lnSpc>
                <a:spcPct val="150000"/>
              </a:lnSpc>
              <a:spcBef>
                <a:spcPts val="0"/>
              </a:spcBef>
              <a:spcAft>
                <a:spcPts val="0"/>
              </a:spcAft>
              <a:buNone/>
            </a:pPr>
            <a:r>
              <a:rPr lang="en" dirty="0">
                <a:solidFill>
                  <a:schemeClr val="dk1"/>
                </a:solidFill>
                <a:latin typeface="Open Sans"/>
                <a:ea typeface="Open Sans"/>
                <a:cs typeface="Open Sans"/>
                <a:sym typeface="Open Sans"/>
              </a:rPr>
              <a:t>In this study, we presented topological analysis for single cell RNA-seq DATA associated with the ALM region in mouse. </a:t>
            </a:r>
            <a:endParaRPr dirty="0">
              <a:solidFill>
                <a:schemeClr val="dk1"/>
              </a:solidFill>
              <a:latin typeface="Open Sans"/>
              <a:ea typeface="Open Sans"/>
              <a:cs typeface="Open Sans"/>
              <a:sym typeface="Open Sans"/>
            </a:endParaRPr>
          </a:p>
          <a:p>
            <a:pPr marL="0" lvl="0" indent="457200" algn="just" rtl="0">
              <a:lnSpc>
                <a:spcPct val="150000"/>
              </a:lnSpc>
              <a:spcBef>
                <a:spcPts val="1000"/>
              </a:spcBef>
              <a:spcAft>
                <a:spcPts val="0"/>
              </a:spcAft>
              <a:buNone/>
            </a:pPr>
            <a:r>
              <a:rPr lang="en" dirty="0">
                <a:solidFill>
                  <a:schemeClr val="dk1"/>
                </a:solidFill>
                <a:latin typeface="Open Sans"/>
                <a:ea typeface="Open Sans"/>
                <a:cs typeface="Open Sans"/>
                <a:sym typeface="Open Sans"/>
              </a:rPr>
              <a:t>By doing this, I found the topological features by computing the persistence diagrams with difference distance metrics. </a:t>
            </a:r>
            <a:endParaRPr dirty="0">
              <a:solidFill>
                <a:schemeClr val="dk1"/>
              </a:solidFill>
              <a:latin typeface="Open Sans"/>
              <a:ea typeface="Open Sans"/>
              <a:cs typeface="Open Sans"/>
              <a:sym typeface="Open Sans"/>
            </a:endParaRPr>
          </a:p>
          <a:p>
            <a:pPr marL="0" lvl="0" indent="457200" algn="just" rtl="0">
              <a:lnSpc>
                <a:spcPct val="150000"/>
              </a:lnSpc>
              <a:spcBef>
                <a:spcPts val="1000"/>
              </a:spcBef>
              <a:spcAft>
                <a:spcPts val="0"/>
              </a:spcAft>
              <a:buNone/>
            </a:pPr>
            <a:r>
              <a:rPr lang="en" dirty="0">
                <a:solidFill>
                  <a:schemeClr val="dk1"/>
                </a:solidFill>
                <a:latin typeface="Open Sans"/>
                <a:ea typeface="Open Sans"/>
                <a:cs typeface="Open Sans"/>
                <a:sym typeface="Open Sans"/>
              </a:rPr>
              <a:t>Also, I did dimension reduction, and found global structure of the data UMAP using different parameters.</a:t>
            </a:r>
            <a:endParaRPr dirty="0">
              <a:solidFill>
                <a:schemeClr val="dk1"/>
              </a:solidFill>
              <a:latin typeface="Open Sans"/>
              <a:ea typeface="Open Sans"/>
              <a:cs typeface="Open Sans"/>
              <a:sym typeface="Open Sans"/>
            </a:endParaRPr>
          </a:p>
          <a:p>
            <a:pPr marL="0" lvl="0" indent="0" algn="just" rtl="0">
              <a:lnSpc>
                <a:spcPct val="150000"/>
              </a:lnSpc>
              <a:spcBef>
                <a:spcPts val="1000"/>
              </a:spcBef>
              <a:spcAft>
                <a:spcPts val="0"/>
              </a:spcAft>
              <a:buNone/>
            </a:pPr>
            <a:r>
              <a:rPr lang="en" dirty="0">
                <a:solidFill>
                  <a:schemeClr val="dk1"/>
                </a:solidFill>
                <a:latin typeface="Open Sans"/>
                <a:ea typeface="Open Sans"/>
                <a:cs typeface="Open Sans"/>
                <a:sym typeface="Open Sans"/>
              </a:rPr>
              <a:t>	Here are some of the important findings in our study:</a:t>
            </a:r>
            <a:endParaRPr dirty="0">
              <a:solidFill>
                <a:schemeClr val="dk1"/>
              </a:solidFill>
              <a:latin typeface="Open Sans"/>
              <a:ea typeface="Open Sans"/>
              <a:cs typeface="Open Sans"/>
              <a:sym typeface="Open Sans"/>
            </a:endParaRPr>
          </a:p>
          <a:p>
            <a:pPr marL="457200" lvl="0" indent="-304800" algn="l" rtl="0">
              <a:lnSpc>
                <a:spcPct val="115000"/>
              </a:lnSpc>
              <a:spcBef>
                <a:spcPts val="1000"/>
              </a:spcBef>
              <a:spcAft>
                <a:spcPts val="0"/>
              </a:spcAft>
              <a:buClr>
                <a:srgbClr val="273C42"/>
              </a:buClr>
              <a:buSzPts val="1200"/>
              <a:buFont typeface="Lato"/>
              <a:buChar char="●"/>
            </a:pPr>
            <a:r>
              <a:rPr lang="en-US" sz="1200" dirty="0">
                <a:solidFill>
                  <a:srgbClr val="273C42"/>
                </a:solidFill>
                <a:latin typeface="Lato"/>
                <a:ea typeface="Lato"/>
                <a:cs typeface="Lato"/>
                <a:sym typeface="Lato"/>
              </a:rPr>
              <a:t>Persistence Diagram with different distance metrics can be drastically different in scale. Manhattan has the largest scale, while Cosine has the smallest scale among all three. </a:t>
            </a:r>
          </a:p>
          <a:p>
            <a:pPr marL="457200" lvl="0" indent="-304800" algn="l" rtl="0">
              <a:lnSpc>
                <a:spcPct val="115000"/>
              </a:lnSpc>
              <a:spcBef>
                <a:spcPts val="1000"/>
              </a:spcBef>
              <a:spcAft>
                <a:spcPts val="0"/>
              </a:spcAft>
              <a:buClr>
                <a:srgbClr val="273C42"/>
              </a:buClr>
              <a:buSzPts val="1200"/>
              <a:buFont typeface="Lato"/>
              <a:buChar char="●"/>
            </a:pPr>
            <a:r>
              <a:rPr lang="en-US" sz="1200" dirty="0">
                <a:solidFill>
                  <a:srgbClr val="273C42"/>
                </a:solidFill>
                <a:highlight>
                  <a:schemeClr val="lt1"/>
                </a:highlight>
                <a:latin typeface="Lato"/>
                <a:ea typeface="Lato"/>
                <a:cs typeface="Lato"/>
                <a:sym typeface="Lato"/>
              </a:rPr>
              <a:t>For UMAP, the higher dimensions reserved from UMAP, </a:t>
            </a:r>
            <a:r>
              <a:rPr lang="en-US" sz="1200" dirty="0">
                <a:solidFill>
                  <a:schemeClr val="dk1"/>
                </a:solidFill>
                <a:latin typeface="Open Sans"/>
                <a:ea typeface="Open Sans"/>
                <a:cs typeface="Open Sans"/>
                <a:sym typeface="Open Sans"/>
              </a:rPr>
              <a:t>the easier it is to separate out the color in a way that respects the topological structure of the data. </a:t>
            </a:r>
            <a:endParaRPr sz="1200" dirty="0">
              <a:solidFill>
                <a:srgbClr val="273C42"/>
              </a:solidFill>
              <a:highlight>
                <a:schemeClr val="lt1"/>
              </a:highlight>
              <a:latin typeface="Lato"/>
              <a:ea typeface="Lato"/>
              <a:cs typeface="Lato"/>
              <a:sym typeface="Lato"/>
            </a:endParaRPr>
          </a:p>
          <a:p>
            <a:pPr marL="0" lvl="0" indent="0" algn="l" rtl="0">
              <a:lnSpc>
                <a:spcPct val="115000"/>
              </a:lnSpc>
              <a:spcBef>
                <a:spcPts val="0"/>
              </a:spcBef>
              <a:spcAft>
                <a:spcPts val="0"/>
              </a:spcAft>
              <a:buClr>
                <a:schemeClr val="dk1"/>
              </a:buClr>
              <a:buSzPts val="1100"/>
              <a:buFont typeface="Arial"/>
              <a:buNone/>
            </a:pPr>
            <a:endParaRPr sz="1200" dirty="0">
              <a:solidFill>
                <a:srgbClr val="273C42"/>
              </a:solidFill>
              <a:highlight>
                <a:schemeClr val="lt1"/>
              </a:highlight>
              <a:latin typeface="Lato"/>
              <a:ea typeface="Lato"/>
              <a:cs typeface="Lato"/>
              <a:sym typeface="Lato"/>
            </a:endParaRPr>
          </a:p>
          <a:p>
            <a:pPr marL="0" lvl="0" indent="457200" algn="just" rtl="0">
              <a:lnSpc>
                <a:spcPct val="150000"/>
              </a:lnSpc>
              <a:spcBef>
                <a:spcPts val="0"/>
              </a:spcBef>
              <a:spcAft>
                <a:spcPts val="0"/>
              </a:spcAft>
              <a:buNone/>
            </a:pPr>
            <a:endParaRPr dirty="0">
              <a:solidFill>
                <a:schemeClr val="dk1"/>
              </a:solidFill>
              <a:latin typeface="Open Sans"/>
              <a:ea typeface="Open Sans"/>
              <a:cs typeface="Open Sans"/>
              <a:sym typeface="Open Sans"/>
            </a:endParaRPr>
          </a:p>
          <a:p>
            <a:pPr marL="0" lvl="0" indent="0" algn="l" rtl="0">
              <a:lnSpc>
                <a:spcPct val="115000"/>
              </a:lnSpc>
              <a:spcBef>
                <a:spcPts val="100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c0ef4d0f01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c0ef4d0f01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OK that’s the end of our presentation. Thank you for listening.</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bf25fd128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bf25fd128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bf25fd1286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bf25fd1286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US" b="0" i="0" dirty="0">
                <a:solidFill>
                  <a:srgbClr val="333333"/>
                </a:solidFill>
                <a:effectLst/>
                <a:latin typeface="Georgia" panose="02040502050405020303" pitchFamily="18" charset="0"/>
              </a:rPr>
              <a:t>RNA sequencing (RNA-seq) is a genomic approach for the detection and quantitative analysis of messenger RNA molecules in a biological sample and is useful for studying cellular responses. </a:t>
            </a:r>
          </a:p>
          <a:p>
            <a:pPr marL="0" lvl="0" indent="0" algn="just" rtl="0">
              <a:lnSpc>
                <a:spcPct val="150000"/>
              </a:lnSpc>
              <a:spcBef>
                <a:spcPts val="0"/>
              </a:spcBef>
              <a:spcAft>
                <a:spcPts val="0"/>
              </a:spcAft>
              <a:buClr>
                <a:schemeClr val="dk1"/>
              </a:buClr>
              <a:buSzPts val="1100"/>
              <a:buFont typeface="Arial"/>
              <a:buNone/>
            </a:pPr>
            <a:r>
              <a:rPr lang="en-US" b="0" i="0" dirty="0">
                <a:solidFill>
                  <a:srgbClr val="333333"/>
                </a:solidFill>
                <a:effectLst/>
                <a:latin typeface="Georgia" panose="02040502050405020303" pitchFamily="18" charset="0"/>
              </a:rPr>
              <a:t>RNA-seq has fueled much discovery and innovation in medicine over recent years. For practical reasons, the technique is usually conducted on samples comprising thousands to millions of cells.</a:t>
            </a:r>
          </a:p>
          <a:p>
            <a:pPr marL="0" lvl="0" indent="0" algn="just" rtl="0">
              <a:lnSpc>
                <a:spcPct val="150000"/>
              </a:lnSpc>
              <a:spcBef>
                <a:spcPts val="0"/>
              </a:spcBef>
              <a:spcAft>
                <a:spcPts val="0"/>
              </a:spcAft>
              <a:buClr>
                <a:schemeClr val="dk1"/>
              </a:buClr>
              <a:buSzPts val="1100"/>
              <a:buFont typeface="Arial"/>
              <a:buNone/>
            </a:pPr>
            <a:endParaRPr lang="en-US" b="0" i="0" dirty="0">
              <a:solidFill>
                <a:srgbClr val="333333"/>
              </a:solidFill>
              <a:effectLst/>
              <a:latin typeface="Georgia" panose="02040502050405020303" pitchFamily="18" charset="0"/>
              <a:ea typeface="Open Sans"/>
              <a:cs typeface="Open Sans"/>
              <a:sym typeface="Open Sans"/>
            </a:endParaRPr>
          </a:p>
          <a:p>
            <a:pPr marL="0" lvl="0" indent="0" algn="just" rtl="0">
              <a:lnSpc>
                <a:spcPct val="150000"/>
              </a:lnSpc>
              <a:spcBef>
                <a:spcPts val="0"/>
              </a:spcBef>
              <a:spcAft>
                <a:spcPts val="0"/>
              </a:spcAft>
              <a:buClr>
                <a:schemeClr val="dk1"/>
              </a:buClr>
              <a:buSzPts val="1100"/>
              <a:buFont typeface="Arial"/>
              <a:buNone/>
            </a:pPr>
            <a:r>
              <a:rPr lang="en-US" b="0" i="0" dirty="0">
                <a:solidFill>
                  <a:srgbClr val="333333"/>
                </a:solidFill>
                <a:effectLst/>
                <a:latin typeface="Georgia" panose="02040502050405020303" pitchFamily="18" charset="0"/>
                <a:ea typeface="Open Sans"/>
                <a:cs typeface="Open Sans"/>
                <a:sym typeface="Open Sans"/>
              </a:rPr>
              <a:t>The graph shown on the right is </a:t>
            </a:r>
            <a:r>
              <a:rPr lang="en-US" b="0" i="0" dirty="0">
                <a:solidFill>
                  <a:srgbClr val="8D8F8E"/>
                </a:solidFill>
                <a:effectLst/>
                <a:latin typeface="Din"/>
              </a:rPr>
              <a:t>A three-dimensional reconstruction of nine cubic millimeters of mouse hippocampus profiled with Slide-seq where the colors indicate different cell types</a:t>
            </a:r>
            <a:br>
              <a:rPr lang="en-US" dirty="0"/>
            </a:br>
            <a:endParaRPr dirty="0">
              <a:solidFill>
                <a:schemeClr val="dk1"/>
              </a:solidFill>
              <a:latin typeface="Open Sans"/>
              <a:ea typeface="Open Sans"/>
              <a:cs typeface="Open Sans"/>
              <a:sym typeface="Open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f25fd1286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f25fd1286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US" dirty="0">
                <a:solidFill>
                  <a:schemeClr val="dk1"/>
                </a:solidFill>
                <a:latin typeface="Open Sans"/>
                <a:ea typeface="Open Sans"/>
                <a:cs typeface="Open Sans"/>
                <a:sym typeface="Open Sans"/>
              </a:rPr>
              <a:t>Using the single-cell </a:t>
            </a:r>
            <a:r>
              <a:rPr lang="en-US" dirty="0" err="1">
                <a:solidFill>
                  <a:schemeClr val="dk1"/>
                </a:solidFill>
                <a:latin typeface="Open Sans"/>
                <a:ea typeface="Open Sans"/>
                <a:cs typeface="Open Sans"/>
                <a:sym typeface="Open Sans"/>
              </a:rPr>
              <a:t>RNAseq</a:t>
            </a:r>
            <a:r>
              <a:rPr lang="en-US" dirty="0">
                <a:solidFill>
                  <a:schemeClr val="dk1"/>
                </a:solidFill>
                <a:latin typeface="Open Sans"/>
                <a:ea typeface="Open Sans"/>
                <a:cs typeface="Open Sans"/>
                <a:sym typeface="Open Sans"/>
              </a:rPr>
              <a:t> data, which is high dimensional </a:t>
            </a:r>
            <a:r>
              <a:rPr lang="en-US" dirty="0" err="1">
                <a:solidFill>
                  <a:schemeClr val="dk1"/>
                </a:solidFill>
                <a:latin typeface="Open Sans"/>
                <a:ea typeface="Open Sans"/>
                <a:cs typeface="Open Sans"/>
                <a:sym typeface="Open Sans"/>
              </a:rPr>
              <a:t>pointclouds</a:t>
            </a:r>
            <a:r>
              <a:rPr lang="en-US" dirty="0">
                <a:solidFill>
                  <a:schemeClr val="dk1"/>
                </a:solidFill>
                <a:latin typeface="Open Sans"/>
                <a:ea typeface="Open Sans"/>
                <a:cs typeface="Open Sans"/>
                <a:sym typeface="Open Sans"/>
              </a:rPr>
              <a:t>, I will Compute its topological persistence profile for Rips filtration. </a:t>
            </a:r>
          </a:p>
          <a:p>
            <a:pPr marL="0" lvl="0" indent="0" algn="just" rtl="0">
              <a:lnSpc>
                <a:spcPct val="150000"/>
              </a:lnSpc>
              <a:spcBef>
                <a:spcPts val="0"/>
              </a:spcBef>
              <a:spcAft>
                <a:spcPts val="0"/>
              </a:spcAft>
              <a:buClr>
                <a:schemeClr val="dk1"/>
              </a:buClr>
              <a:buSzPts val="1100"/>
              <a:buFont typeface="Arial"/>
              <a:buNone/>
            </a:pPr>
            <a:endParaRPr lang="en-US" dirty="0">
              <a:solidFill>
                <a:schemeClr val="dk1"/>
              </a:solidFill>
              <a:latin typeface="Open Sans"/>
              <a:ea typeface="Open Sans"/>
              <a:cs typeface="Open Sans"/>
              <a:sym typeface="Open Sans"/>
            </a:endParaRPr>
          </a:p>
          <a:p>
            <a:pPr marL="0" lvl="0" indent="0" algn="just" rtl="0">
              <a:lnSpc>
                <a:spcPct val="150000"/>
              </a:lnSpc>
              <a:spcBef>
                <a:spcPts val="0"/>
              </a:spcBef>
              <a:spcAft>
                <a:spcPts val="0"/>
              </a:spcAft>
              <a:buClr>
                <a:schemeClr val="dk1"/>
              </a:buClr>
              <a:buSzPts val="1100"/>
              <a:buFont typeface="Arial"/>
              <a:buNone/>
            </a:pPr>
            <a:r>
              <a:rPr lang="en-US" dirty="0">
                <a:solidFill>
                  <a:schemeClr val="dk1"/>
                </a:solidFill>
                <a:latin typeface="Open Sans"/>
                <a:ea typeface="Open Sans"/>
                <a:cs typeface="Open Sans"/>
                <a:sym typeface="Open Sans"/>
              </a:rPr>
              <a:t>Also, I will  explore the space behind high dimensional </a:t>
            </a:r>
            <a:r>
              <a:rPr lang="en-US" dirty="0" err="1">
                <a:solidFill>
                  <a:schemeClr val="dk1"/>
                </a:solidFill>
                <a:latin typeface="Open Sans"/>
                <a:ea typeface="Open Sans"/>
                <a:cs typeface="Open Sans"/>
                <a:sym typeface="Open Sans"/>
              </a:rPr>
              <a:t>RNASeq</a:t>
            </a:r>
            <a:r>
              <a:rPr lang="en-US" dirty="0">
                <a:solidFill>
                  <a:schemeClr val="dk1"/>
                </a:solidFill>
                <a:latin typeface="Open Sans"/>
                <a:ea typeface="Open Sans"/>
                <a:cs typeface="Open Sans"/>
                <a:sym typeface="Open Sans"/>
              </a:rPr>
              <a:t> data using </a:t>
            </a:r>
            <a:r>
              <a:rPr lang="en-US" dirty="0" err="1">
                <a:solidFill>
                  <a:schemeClr val="dk1"/>
                </a:solidFill>
                <a:latin typeface="Open Sans"/>
                <a:ea typeface="Open Sans"/>
                <a:cs typeface="Open Sans"/>
                <a:sym typeface="Open Sans"/>
              </a:rPr>
              <a:t>theMapper</a:t>
            </a:r>
            <a:r>
              <a:rPr lang="en-US" dirty="0">
                <a:solidFill>
                  <a:schemeClr val="dk1"/>
                </a:solidFill>
                <a:latin typeface="Open Sans"/>
                <a:ea typeface="Open Sans"/>
                <a:cs typeface="Open Sans"/>
                <a:sym typeface="Open Sans"/>
              </a:rPr>
              <a:t> methodology</a:t>
            </a:r>
            <a:endParaRPr dirty="0">
              <a:solidFill>
                <a:schemeClr val="dk1"/>
              </a:solidFill>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c517e89f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c517e89f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 first downloaded the data. After obtaining the dataset, I used the python package Pandas for quality control and data cleaning. After the RNA sequences were ready, I used Persistence Diagram to </a:t>
            </a:r>
            <a:r>
              <a:rPr lang="en-US" b="0" i="0" dirty="0">
                <a:solidFill>
                  <a:srgbClr val="202122"/>
                </a:solidFill>
                <a:effectLst/>
                <a:latin typeface="Arial" panose="020B0604020202020204" pitchFamily="34" charset="0"/>
              </a:rPr>
              <a:t>compute topological features of a space at different spatial resolution. </a:t>
            </a:r>
            <a:r>
              <a:rPr lang="en" dirty="0"/>
              <a:t>In addition to Persistence Diagram, I utilized the UMAP which stands for </a:t>
            </a:r>
            <a:r>
              <a:rPr lang="en-US" b="0" i="0" dirty="0">
                <a:solidFill>
                  <a:srgbClr val="000000"/>
                </a:solidFill>
                <a:effectLst/>
                <a:latin typeface="Helvetica Neue"/>
              </a:rPr>
              <a:t> (Uniform Manifold Approximation and Projection) to learn the manifold structure of my data and find a low dimensional embedding that preserves the essential topological structure of that manifold.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bf25fd1286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bf25fd1286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c38b210b2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c38b210b2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100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The datasets </a:t>
            </a:r>
            <a:r>
              <a:rPr lang="en-US" sz="2000" b="0" i="0" dirty="0">
                <a:solidFill>
                  <a:srgbClr val="000000"/>
                </a:solidFill>
                <a:effectLst/>
                <a:latin typeface="Helvetica Neue"/>
              </a:rPr>
              <a:t>consist of the gene expressions (vectors) of single cells in a mouse brain. In particular, this is for cells only found in the </a:t>
            </a:r>
            <a:r>
              <a:rPr lang="en-US" sz="2000" b="0" i="0" u="sng" dirty="0">
                <a:solidFill>
                  <a:srgbClr val="296EAA"/>
                </a:solidFill>
                <a:effectLst/>
                <a:latin typeface="Helvetica Neue"/>
                <a:hlinkClick r:id="rId3"/>
              </a:rPr>
              <a:t>ALM</a:t>
            </a:r>
            <a:r>
              <a:rPr lang="en-US" sz="2000" b="0" i="0" dirty="0">
                <a:solidFill>
                  <a:srgbClr val="000000"/>
                </a:solidFill>
                <a:effectLst/>
                <a:latin typeface="Helvetica Neue"/>
              </a:rPr>
              <a:t> region of the brain, where ALM stands for (anterior lateral motor cortex) . A recent finding found that ALM can not only guide and plan movement, but it can also do decision making in mice. So finding the topological features for single cells in the ALM region could help us understand how decision making work for  mice better.</a:t>
            </a:r>
          </a:p>
          <a:p>
            <a:pPr marL="0" lvl="0" indent="0" algn="just" rtl="0">
              <a:lnSpc>
                <a:spcPct val="150000"/>
              </a:lnSpc>
              <a:spcBef>
                <a:spcPts val="0"/>
              </a:spcBef>
              <a:spcAft>
                <a:spcPts val="1000"/>
              </a:spcAft>
              <a:buClr>
                <a:schemeClr val="dk1"/>
              </a:buClr>
              <a:buSzPts val="1100"/>
              <a:buFont typeface="Arial"/>
              <a:buNone/>
            </a:pPr>
            <a:endParaRPr lang="en-US" sz="2000" b="0" i="0" dirty="0">
              <a:solidFill>
                <a:srgbClr val="000000"/>
              </a:solidFill>
              <a:effectLst/>
              <a:latin typeface="Helvetica Neue"/>
            </a:endParaRPr>
          </a:p>
          <a:p>
            <a:pPr marL="0" lvl="0" indent="0" algn="just" rtl="0">
              <a:lnSpc>
                <a:spcPct val="150000"/>
              </a:lnSpc>
              <a:spcBef>
                <a:spcPts val="0"/>
              </a:spcBef>
              <a:spcAft>
                <a:spcPts val="1000"/>
              </a:spcAft>
              <a:buClr>
                <a:schemeClr val="dk1"/>
              </a:buClr>
              <a:buSzPts val="1100"/>
              <a:buFont typeface="Arial"/>
              <a:buNone/>
            </a:pPr>
            <a:r>
              <a:rPr lang="en-US" sz="2000" dirty="0">
                <a:solidFill>
                  <a:schemeClr val="dk1"/>
                </a:solidFill>
                <a:latin typeface="Times New Roman"/>
                <a:ea typeface="Times New Roman"/>
                <a:cs typeface="Times New Roman"/>
                <a:sym typeface="Times New Roman"/>
              </a:rPr>
              <a:t>I used two datasets for my project analysis. </a:t>
            </a:r>
            <a:r>
              <a:rPr lang="en-US" sz="2000" b="0" i="0" dirty="0">
                <a:solidFill>
                  <a:srgbClr val="000000"/>
                </a:solidFill>
                <a:effectLst/>
                <a:latin typeface="Helvetica Neue"/>
              </a:rPr>
              <a:t>The main dataset </a:t>
            </a:r>
            <a:r>
              <a:rPr lang="en-US" b="0" i="0" dirty="0">
                <a:solidFill>
                  <a:srgbClr val="000000"/>
                </a:solidFill>
                <a:effectLst/>
                <a:latin typeface="Helvetica Neue"/>
              </a:rPr>
              <a:t>contains the vectors. Each row is a cell, and each column is a specific gene. The value in the </a:t>
            </a:r>
            <a:r>
              <a:rPr lang="en-US" b="0" i="0" dirty="0" err="1">
                <a:solidFill>
                  <a:srgbClr val="000000"/>
                </a:solidFill>
                <a:effectLst/>
                <a:latin typeface="Helvetica Neue"/>
              </a:rPr>
              <a:t>Xth</a:t>
            </a:r>
            <a:r>
              <a:rPr lang="en-US" b="0" i="0" dirty="0">
                <a:solidFill>
                  <a:srgbClr val="000000"/>
                </a:solidFill>
                <a:effectLst/>
                <a:latin typeface="Helvetica Neue"/>
              </a:rPr>
              <a:t> row and </a:t>
            </a:r>
            <a:r>
              <a:rPr lang="en-US" b="0" i="0" dirty="0" err="1">
                <a:solidFill>
                  <a:srgbClr val="000000"/>
                </a:solidFill>
                <a:effectLst/>
                <a:latin typeface="Helvetica Neue"/>
              </a:rPr>
              <a:t>Yth</a:t>
            </a:r>
            <a:r>
              <a:rPr lang="en-US" b="0" i="0" dirty="0">
                <a:solidFill>
                  <a:srgbClr val="000000"/>
                </a:solidFill>
                <a:effectLst/>
                <a:latin typeface="Helvetica Neue"/>
              </a:rPr>
              <a:t> column can be thought of as a gene expression measurement for the amount of gene Y found in cell X. There are 8925 cells and 4020 genes in this dataset.</a:t>
            </a:r>
            <a:endParaRPr lang="en-US" sz="2000" b="0" i="0" dirty="0">
              <a:solidFill>
                <a:srgbClr val="000000"/>
              </a:solidFill>
              <a:effectLst/>
              <a:latin typeface="Helvetica Neue"/>
            </a:endParaRPr>
          </a:p>
          <a:p>
            <a:pPr marL="0" lvl="0" indent="0" algn="just" rtl="0">
              <a:lnSpc>
                <a:spcPct val="150000"/>
              </a:lnSpc>
              <a:spcBef>
                <a:spcPts val="0"/>
              </a:spcBef>
              <a:spcAft>
                <a:spcPts val="1000"/>
              </a:spcAft>
              <a:buClr>
                <a:schemeClr val="dk1"/>
              </a:buClr>
              <a:buSzPts val="1100"/>
              <a:buFont typeface="Arial"/>
              <a:buNone/>
            </a:pPr>
            <a:endParaRPr lang="en-US" sz="1200" dirty="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bf53937e6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bf53937e6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1000"/>
              </a:spcAft>
              <a:buNone/>
            </a:pPr>
            <a:r>
              <a:rPr lang="en" dirty="0">
                <a:solidFill>
                  <a:srgbClr val="1B212C"/>
                </a:solidFill>
                <a:latin typeface="Open Sans"/>
                <a:ea typeface="Open Sans"/>
                <a:cs typeface="Open Sans"/>
                <a:sym typeface="Open Sans"/>
              </a:rPr>
              <a:t>The second dataset I used </a:t>
            </a:r>
          </a:p>
          <a:p>
            <a:pPr algn="l">
              <a:buFont typeface="Arial" panose="020B0604020202020204" pitchFamily="34" charset="0"/>
              <a:buChar char="•"/>
            </a:pPr>
            <a:r>
              <a:rPr lang="en-US" b="0" i="0" dirty="0">
                <a:solidFill>
                  <a:srgbClr val="000000"/>
                </a:solidFill>
                <a:effectLst/>
                <a:latin typeface="Helvetica Neue"/>
              </a:rPr>
              <a:t>contains the annotations for each cell.</a:t>
            </a:r>
          </a:p>
          <a:p>
            <a:pPr algn="l">
              <a:buFont typeface="Arial" panose="020B0604020202020204" pitchFamily="34" charset="0"/>
              <a:buChar char="•"/>
            </a:pPr>
            <a:r>
              <a:rPr lang="en-US" b="0" i="0" dirty="0">
                <a:solidFill>
                  <a:srgbClr val="000000"/>
                </a:solidFill>
                <a:effectLst/>
                <a:latin typeface="Helvetica Neue"/>
              </a:rPr>
              <a:t>The first column indicates region of the brain - in this case every row will have ALM</a:t>
            </a:r>
          </a:p>
          <a:p>
            <a:pPr algn="l">
              <a:buFont typeface="Arial" panose="020B0604020202020204" pitchFamily="34" charset="0"/>
              <a:buChar char="•"/>
            </a:pPr>
            <a:r>
              <a:rPr lang="en-US" b="0" i="0" dirty="0">
                <a:solidFill>
                  <a:srgbClr val="000000"/>
                </a:solidFill>
                <a:effectLst/>
                <a:latin typeface="Helvetica Neue"/>
              </a:rPr>
              <a:t>Next is the cell class - this will either be GABAergic or Glutamatergic.</a:t>
            </a:r>
            <a:endParaRPr lang="en" dirty="0">
              <a:solidFill>
                <a:srgbClr val="1B212C"/>
              </a:solidFill>
              <a:latin typeface="Open Sans"/>
              <a:ea typeface="Open Sans"/>
              <a:cs typeface="Open Sans"/>
              <a:sym typeface="Open Sans"/>
            </a:endParaRPr>
          </a:p>
          <a:p>
            <a:pPr algn="l">
              <a:buFont typeface="Arial" panose="020B0604020202020204" pitchFamily="34" charset="0"/>
              <a:buChar char="•"/>
            </a:pPr>
            <a:r>
              <a:rPr lang="en-US" b="0" i="0" dirty="0">
                <a:solidFill>
                  <a:srgbClr val="000000"/>
                </a:solidFill>
                <a:effectLst/>
                <a:latin typeface="Helvetica Neue"/>
              </a:rPr>
              <a:t>Next column is the cell subclass,</a:t>
            </a:r>
          </a:p>
          <a:p>
            <a:pPr algn="l">
              <a:buFont typeface="Arial" panose="020B0604020202020204" pitchFamily="34" charset="0"/>
              <a:buChar char="•"/>
            </a:pPr>
            <a:r>
              <a:rPr lang="en-US" b="0" i="0" dirty="0">
                <a:solidFill>
                  <a:srgbClr val="000000"/>
                </a:solidFill>
                <a:effectLst/>
                <a:latin typeface="Helvetica Neue"/>
              </a:rPr>
              <a:t>and the final column is a leaf level annotation</a:t>
            </a:r>
          </a:p>
          <a:p>
            <a:pPr marL="0" lvl="0" indent="0" algn="just" rtl="0">
              <a:lnSpc>
                <a:spcPct val="150000"/>
              </a:lnSpc>
              <a:spcBef>
                <a:spcPts val="0"/>
              </a:spcBef>
              <a:spcAft>
                <a:spcPts val="1000"/>
              </a:spcAft>
              <a:buNone/>
            </a:pPr>
            <a:r>
              <a:rPr lang="en" dirty="0">
                <a:solidFill>
                  <a:srgbClr val="1B212C"/>
                </a:solidFill>
                <a:latin typeface="Open Sans"/>
                <a:ea typeface="Open Sans"/>
                <a:cs typeface="Open Sans"/>
                <a:sym typeface="Open Sans"/>
              </a:rPr>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Before we move on to analysis, I want to explain a little bit on GABAergic and Glutamatergic. As we can see in the secondary dataset, the  second column is either GABAergic and Glutamatergic. But what are they? </a:t>
            </a:r>
          </a:p>
          <a:p>
            <a:pPr algn="l">
              <a:buFont typeface="Arial" panose="020B0604020202020204" pitchFamily="34" charset="0"/>
              <a:buChar char="•"/>
            </a:pPr>
            <a:r>
              <a:rPr lang="en-US" b="0" i="0" dirty="0">
                <a:solidFill>
                  <a:srgbClr val="000000"/>
                </a:solidFill>
                <a:effectLst/>
                <a:latin typeface="Helvetica Neue"/>
              </a:rPr>
              <a:t>A GABAergic or GABAergic agent is any chemical that modifies the effects of </a:t>
            </a:r>
            <a:r>
              <a:rPr lang="en-US" b="0" i="0" u="sng" dirty="0">
                <a:solidFill>
                  <a:srgbClr val="296EAA"/>
                </a:solidFill>
                <a:effectLst/>
                <a:latin typeface="Helvetica Neue"/>
                <a:hlinkClick r:id="rId3"/>
              </a:rPr>
              <a:t>GABA</a:t>
            </a:r>
            <a:r>
              <a:rPr lang="en-US" b="0" i="0" dirty="0">
                <a:solidFill>
                  <a:srgbClr val="000000"/>
                </a:solidFill>
                <a:effectLst/>
                <a:latin typeface="Helvetica Neue"/>
              </a:rPr>
              <a:t> in the body or brain.</a:t>
            </a:r>
          </a:p>
          <a:p>
            <a:pPr marL="742950" lvl="1" indent="-285750" algn="l">
              <a:buFont typeface="Arial" panose="020B0604020202020204" pitchFamily="34" charset="0"/>
              <a:buChar char="•"/>
            </a:pPr>
            <a:r>
              <a:rPr lang="en-US" b="0" i="0" dirty="0">
                <a:solidFill>
                  <a:srgbClr val="000000"/>
                </a:solidFill>
                <a:effectLst/>
                <a:latin typeface="Helvetica Neue"/>
              </a:rPr>
              <a:t>GABA is considered an inhibitory neurotransmitter because it blocks, or inhibits, certain brain signals and decreases activity in your nervous system.</a:t>
            </a:r>
          </a:p>
          <a:p>
            <a:pPr algn="l">
              <a:buFont typeface="Arial" panose="020B0604020202020204" pitchFamily="34" charset="0"/>
              <a:buChar char="•"/>
            </a:pPr>
            <a:r>
              <a:rPr lang="en-US" b="0" i="0" dirty="0">
                <a:solidFill>
                  <a:srgbClr val="000000"/>
                </a:solidFill>
                <a:effectLst/>
                <a:latin typeface="Helvetica Neue"/>
              </a:rPr>
              <a:t>A glutamatergic agent (or drug) is a chemical that directly modulates the </a:t>
            </a:r>
            <a:r>
              <a:rPr lang="en-US" b="0" i="0" u="sng" dirty="0">
                <a:solidFill>
                  <a:srgbClr val="296EAA"/>
                </a:solidFill>
                <a:effectLst/>
                <a:latin typeface="Helvetica Neue"/>
                <a:hlinkClick r:id="rId4"/>
              </a:rPr>
              <a:t>excitatory amino acid</a:t>
            </a:r>
            <a:r>
              <a:rPr lang="en-US" b="0" i="0" dirty="0">
                <a:solidFill>
                  <a:srgbClr val="000000"/>
                </a:solidFill>
                <a:effectLst/>
                <a:latin typeface="Helvetica Neue"/>
              </a:rPr>
              <a:t> (glutamate/aspartate) system in the body or brain.</a:t>
            </a:r>
          </a:p>
          <a:p>
            <a:pPr marL="742950" lvl="1" indent="-285750" algn="l">
              <a:buFont typeface="Arial" panose="020B0604020202020204" pitchFamily="34" charset="0"/>
              <a:buChar char="•"/>
            </a:pPr>
            <a:r>
              <a:rPr lang="en-US" b="0" i="0" dirty="0">
                <a:solidFill>
                  <a:srgbClr val="000000"/>
                </a:solidFill>
                <a:effectLst/>
                <a:latin typeface="Helvetica Neue"/>
              </a:rPr>
              <a:t>Glutamate is a powerful excitatory neurotransmitter that is released by nerve cells in the brain. It is responsible for sending signals between nerve cells, and under normal conditions it plays an important role in learning and memory.</a:t>
            </a:r>
          </a:p>
          <a:p>
            <a:pPr marL="158750" indent="0">
              <a:buNone/>
            </a:pPr>
            <a:endParaRPr lang="en-US" dirty="0"/>
          </a:p>
        </p:txBody>
      </p:sp>
    </p:spTree>
    <p:extLst>
      <p:ext uri="{BB962C8B-B14F-4D97-AF65-F5344CB8AC3E}">
        <p14:creationId xmlns:p14="http://schemas.microsoft.com/office/powerpoint/2010/main" val="3363337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umap-learn.readthedocs.io/en/latest/parameters.html"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hyperlink" Target="https://www.intechopen.com/books/gaba-and-glutamate-new-developments-in-neurotransmission-research/gaba-and-glutamate-their-transmitter-role-in-the-cns-and-pancreatic-islets" TargetMode="External"/><Relationship Id="rId4" Type="http://schemas.openxmlformats.org/officeDocument/2006/relationships/hyperlink" Target="https://genomemedicine.biomedcentral.com/articles/10.1186/s13073-017-0467-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pinterest.com/pin/66991113196201018/"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T</a:t>
            </a:r>
            <a:r>
              <a:rPr lang="en-US" dirty="0"/>
              <a:t>o</a:t>
            </a:r>
            <a:r>
              <a:rPr lang="en" dirty="0"/>
              <a:t>pological Analysis for </a:t>
            </a:r>
            <a:r>
              <a:rPr lang="en-US" dirty="0"/>
              <a:t>Single Cell RNA-seq Data in a Mouse Brain</a:t>
            </a:r>
            <a:endParaRPr dirty="0"/>
          </a:p>
        </p:txBody>
      </p:sp>
      <p:sp>
        <p:nvSpPr>
          <p:cNvPr id="60" name="Google Shape;60;p13"/>
          <p:cNvSpPr txBox="1">
            <a:spLocks noGrp="1"/>
          </p:cNvSpPr>
          <p:nvPr>
            <p:ph type="subTitle" idx="4294967295"/>
          </p:nvPr>
        </p:nvSpPr>
        <p:spPr>
          <a:xfrm>
            <a:off x="2819700" y="3514381"/>
            <a:ext cx="3504600" cy="6767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b="1" dirty="0">
                <a:solidFill>
                  <a:schemeClr val="lt2"/>
                </a:solidFill>
              </a:rPr>
              <a:t>Zhaoyi Guo</a:t>
            </a:r>
            <a:endParaRPr sz="1500" b="1" dirty="0">
              <a:solidFill>
                <a:schemeClr val="lt2"/>
              </a:solidFill>
            </a:endParaRPr>
          </a:p>
          <a:p>
            <a:pPr marL="0" lvl="0" indent="0" algn="ctr" rtl="0">
              <a:spcBef>
                <a:spcPts val="1200"/>
              </a:spcBef>
              <a:spcAft>
                <a:spcPts val="1200"/>
              </a:spcAft>
              <a:buNone/>
            </a:pPr>
            <a:endParaRPr sz="1500" b="1" dirty="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Analysis, and Results</a:t>
            </a:r>
            <a:endParaRPr dirty="0"/>
          </a:p>
        </p:txBody>
      </p:sp>
      <p:sp>
        <p:nvSpPr>
          <p:cNvPr id="112" name="Google Shape;112;p19"/>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rmAutofit lnSpcReduction="10000"/>
          </a:bodyPr>
          <a:lstStyle/>
          <a:p>
            <a:pPr marL="0" lvl="0" indent="0" algn="ctr" rtl="0">
              <a:spcBef>
                <a:spcPts val="0"/>
              </a:spcBef>
              <a:spcAft>
                <a:spcPts val="0"/>
              </a:spcAft>
              <a:buNone/>
            </a:pPr>
            <a:r>
              <a:rPr lang="en" dirty="0"/>
              <a:t>The methods I used for our project.</a:t>
            </a:r>
            <a:endParaRPr dirty="0"/>
          </a:p>
        </p:txBody>
      </p:sp>
    </p:spTree>
    <p:extLst>
      <p:ext uri="{BB962C8B-B14F-4D97-AF65-F5344CB8AC3E}">
        <p14:creationId xmlns:p14="http://schemas.microsoft.com/office/powerpoint/2010/main" val="390954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Persistence Diagram: Pipeline (Gudhi)</a:t>
            </a:r>
            <a:endParaRPr dirty="0"/>
          </a:p>
        </p:txBody>
      </p:sp>
      <p:sp>
        <p:nvSpPr>
          <p:cNvPr id="166" name="Google Shape;166;p26"/>
          <p:cNvSpPr/>
          <p:nvPr/>
        </p:nvSpPr>
        <p:spPr>
          <a:xfrm>
            <a:off x="365727" y="2303294"/>
            <a:ext cx="993841" cy="293657"/>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Euclidean</a:t>
            </a:r>
            <a:endParaRPr dirty="0">
              <a:solidFill>
                <a:srgbClr val="FFFFFF"/>
              </a:solidFill>
            </a:endParaRPr>
          </a:p>
        </p:txBody>
      </p:sp>
      <p:sp>
        <p:nvSpPr>
          <p:cNvPr id="167" name="Google Shape;167;p26"/>
          <p:cNvSpPr/>
          <p:nvPr/>
        </p:nvSpPr>
        <p:spPr>
          <a:xfrm>
            <a:off x="3700108" y="1536801"/>
            <a:ext cx="1566438" cy="626100"/>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rPr>
              <a:t>Persistance Diagram</a:t>
            </a:r>
            <a:endParaRPr b="1" dirty="0">
              <a:solidFill>
                <a:srgbClr val="FFFFFF"/>
              </a:solidFill>
            </a:endParaRPr>
          </a:p>
        </p:txBody>
      </p:sp>
      <p:sp>
        <p:nvSpPr>
          <p:cNvPr id="11" name="Google Shape;166;p26">
            <a:extLst>
              <a:ext uri="{FF2B5EF4-FFF2-40B4-BE49-F238E27FC236}">
                <a16:creationId xmlns:a16="http://schemas.microsoft.com/office/drawing/2014/main" id="{23D7B0AA-9E5F-4C70-8B81-D5BB7F161F80}"/>
              </a:ext>
            </a:extLst>
          </p:cNvPr>
          <p:cNvSpPr/>
          <p:nvPr/>
        </p:nvSpPr>
        <p:spPr>
          <a:xfrm>
            <a:off x="2041158" y="2293273"/>
            <a:ext cx="1087054" cy="303678"/>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Manhattan</a:t>
            </a:r>
            <a:endParaRPr dirty="0">
              <a:solidFill>
                <a:srgbClr val="FFFFFF"/>
              </a:solidFill>
            </a:endParaRPr>
          </a:p>
        </p:txBody>
      </p:sp>
      <p:sp>
        <p:nvSpPr>
          <p:cNvPr id="12" name="Google Shape;166;p26">
            <a:extLst>
              <a:ext uri="{FF2B5EF4-FFF2-40B4-BE49-F238E27FC236}">
                <a16:creationId xmlns:a16="http://schemas.microsoft.com/office/drawing/2014/main" id="{005ECE40-7497-49F3-8005-84862E5A7ABE}"/>
              </a:ext>
            </a:extLst>
          </p:cNvPr>
          <p:cNvSpPr/>
          <p:nvPr/>
        </p:nvSpPr>
        <p:spPr>
          <a:xfrm>
            <a:off x="1359568" y="2916802"/>
            <a:ext cx="735839" cy="293657"/>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Cosine</a:t>
            </a:r>
            <a:endParaRPr dirty="0">
              <a:solidFill>
                <a:srgbClr val="FFFFFF"/>
              </a:solidFill>
            </a:endParaRPr>
          </a:p>
        </p:txBody>
      </p:sp>
      <p:sp>
        <p:nvSpPr>
          <p:cNvPr id="15" name="Google Shape;166;p26">
            <a:extLst>
              <a:ext uri="{FF2B5EF4-FFF2-40B4-BE49-F238E27FC236}">
                <a16:creationId xmlns:a16="http://schemas.microsoft.com/office/drawing/2014/main" id="{C4B02B36-6A65-449D-8A06-8CA708B14919}"/>
              </a:ext>
            </a:extLst>
          </p:cNvPr>
          <p:cNvSpPr/>
          <p:nvPr/>
        </p:nvSpPr>
        <p:spPr>
          <a:xfrm>
            <a:off x="1111051" y="1274918"/>
            <a:ext cx="1242358" cy="626100"/>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FFFF"/>
                </a:solidFill>
              </a:rPr>
              <a:t>Distance Matrix</a:t>
            </a:r>
            <a:endParaRPr b="1" dirty="0">
              <a:solidFill>
                <a:srgbClr val="FFFFFF"/>
              </a:solidFill>
            </a:endParaRPr>
          </a:p>
        </p:txBody>
      </p:sp>
      <p:sp>
        <p:nvSpPr>
          <p:cNvPr id="16" name="Google Shape;167;p26">
            <a:extLst>
              <a:ext uri="{FF2B5EF4-FFF2-40B4-BE49-F238E27FC236}">
                <a16:creationId xmlns:a16="http://schemas.microsoft.com/office/drawing/2014/main" id="{649C9318-DBBB-4998-99DF-77E34EF8F405}"/>
              </a:ext>
            </a:extLst>
          </p:cNvPr>
          <p:cNvSpPr/>
          <p:nvPr/>
        </p:nvSpPr>
        <p:spPr>
          <a:xfrm>
            <a:off x="6742137" y="1273991"/>
            <a:ext cx="1566438" cy="626100"/>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rPr>
              <a:t>Persistent Intervals</a:t>
            </a:r>
            <a:endParaRPr b="1" dirty="0">
              <a:solidFill>
                <a:srgbClr val="FFFFFF"/>
              </a:solidFill>
            </a:endParaRPr>
          </a:p>
        </p:txBody>
      </p:sp>
      <p:sp>
        <p:nvSpPr>
          <p:cNvPr id="17" name="Google Shape;167;p26">
            <a:extLst>
              <a:ext uri="{FF2B5EF4-FFF2-40B4-BE49-F238E27FC236}">
                <a16:creationId xmlns:a16="http://schemas.microsoft.com/office/drawing/2014/main" id="{F1284931-E0EF-4826-81EE-F4147E74BBAD}"/>
              </a:ext>
            </a:extLst>
          </p:cNvPr>
          <p:cNvSpPr/>
          <p:nvPr/>
        </p:nvSpPr>
        <p:spPr>
          <a:xfrm>
            <a:off x="4653889" y="3188438"/>
            <a:ext cx="1827342" cy="590490"/>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rPr>
              <a:t>Plot F</a:t>
            </a:r>
            <a:r>
              <a:rPr lang="en-US" b="1" dirty="0">
                <a:solidFill>
                  <a:srgbClr val="FFFFFF"/>
                </a:solidFill>
              </a:rPr>
              <a:t>o</a:t>
            </a:r>
            <a:r>
              <a:rPr lang="en" b="1" dirty="0">
                <a:solidFill>
                  <a:srgbClr val="FFFFFF"/>
                </a:solidFill>
              </a:rPr>
              <a:t>r H0 and H1</a:t>
            </a:r>
            <a:endParaRPr b="1" dirty="0">
              <a:solidFill>
                <a:srgbClr val="FFFFFF"/>
              </a:solidFill>
            </a:endParaRPr>
          </a:p>
        </p:txBody>
      </p:sp>
      <p:sp>
        <p:nvSpPr>
          <p:cNvPr id="18" name="Google Shape;167;p26">
            <a:extLst>
              <a:ext uri="{FF2B5EF4-FFF2-40B4-BE49-F238E27FC236}">
                <a16:creationId xmlns:a16="http://schemas.microsoft.com/office/drawing/2014/main" id="{B76AFD86-E8C9-42DB-9FBD-BF9A89FF3DDA}"/>
              </a:ext>
            </a:extLst>
          </p:cNvPr>
          <p:cNvSpPr/>
          <p:nvPr/>
        </p:nvSpPr>
        <p:spPr>
          <a:xfrm>
            <a:off x="4646559" y="4029360"/>
            <a:ext cx="1841998" cy="534521"/>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rPr>
              <a:t>The Most Persistent point</a:t>
            </a:r>
            <a:endParaRPr b="1" dirty="0">
              <a:solidFill>
                <a:srgbClr val="FFFFFF"/>
              </a:solidFill>
            </a:endParaRPr>
          </a:p>
        </p:txBody>
      </p:sp>
      <p:sp>
        <p:nvSpPr>
          <p:cNvPr id="19" name="Google Shape;166;p26">
            <a:extLst>
              <a:ext uri="{FF2B5EF4-FFF2-40B4-BE49-F238E27FC236}">
                <a16:creationId xmlns:a16="http://schemas.microsoft.com/office/drawing/2014/main" id="{62ED95AE-3263-46C6-AE40-4078F0DDA73D}"/>
              </a:ext>
            </a:extLst>
          </p:cNvPr>
          <p:cNvSpPr/>
          <p:nvPr/>
        </p:nvSpPr>
        <p:spPr>
          <a:xfrm>
            <a:off x="6973240" y="2545927"/>
            <a:ext cx="521811" cy="303677"/>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H1</a:t>
            </a:r>
            <a:endParaRPr dirty="0">
              <a:solidFill>
                <a:srgbClr val="FFFFFF"/>
              </a:solidFill>
            </a:endParaRPr>
          </a:p>
        </p:txBody>
      </p:sp>
      <p:sp>
        <p:nvSpPr>
          <p:cNvPr id="20" name="Google Shape;166;p26">
            <a:extLst>
              <a:ext uri="{FF2B5EF4-FFF2-40B4-BE49-F238E27FC236}">
                <a16:creationId xmlns:a16="http://schemas.microsoft.com/office/drawing/2014/main" id="{262C54CD-DB9D-4637-B84D-123D7A0DD54B}"/>
              </a:ext>
            </a:extLst>
          </p:cNvPr>
          <p:cNvSpPr/>
          <p:nvPr/>
        </p:nvSpPr>
        <p:spPr>
          <a:xfrm>
            <a:off x="3788781" y="2600213"/>
            <a:ext cx="1087054" cy="303678"/>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Rips</a:t>
            </a:r>
            <a:endParaRPr dirty="0">
              <a:solidFill>
                <a:srgbClr val="FFFFFF"/>
              </a:solidFill>
            </a:endParaRPr>
          </a:p>
        </p:txBody>
      </p:sp>
      <p:sp>
        <p:nvSpPr>
          <p:cNvPr id="21" name="Google Shape;166;p26">
            <a:extLst>
              <a:ext uri="{FF2B5EF4-FFF2-40B4-BE49-F238E27FC236}">
                <a16:creationId xmlns:a16="http://schemas.microsoft.com/office/drawing/2014/main" id="{13F8BF5C-7877-4955-8380-2275F3DE9419}"/>
              </a:ext>
            </a:extLst>
          </p:cNvPr>
          <p:cNvSpPr/>
          <p:nvPr/>
        </p:nvSpPr>
        <p:spPr>
          <a:xfrm>
            <a:off x="6220325" y="2557816"/>
            <a:ext cx="521811" cy="293658"/>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H0</a:t>
            </a:r>
            <a:endParaRPr dirty="0">
              <a:solidFill>
                <a:srgbClr val="FFFFFF"/>
              </a:solidFill>
            </a:endParaRPr>
          </a:p>
        </p:txBody>
      </p:sp>
      <p:cxnSp>
        <p:nvCxnSpPr>
          <p:cNvPr id="4" name="Straight Arrow Connector 3">
            <a:extLst>
              <a:ext uri="{FF2B5EF4-FFF2-40B4-BE49-F238E27FC236}">
                <a16:creationId xmlns:a16="http://schemas.microsoft.com/office/drawing/2014/main" id="{55441053-D8B2-4725-A441-175C7E3F6B07}"/>
              </a:ext>
            </a:extLst>
          </p:cNvPr>
          <p:cNvCxnSpPr>
            <a:stCxn id="15" idx="2"/>
            <a:endCxn id="166" idx="0"/>
          </p:cNvCxnSpPr>
          <p:nvPr/>
        </p:nvCxnSpPr>
        <p:spPr>
          <a:xfrm flipH="1">
            <a:off x="862648" y="1901018"/>
            <a:ext cx="869582" cy="402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8BFB819-CE92-4D42-A375-9DBADA63AB95}"/>
              </a:ext>
            </a:extLst>
          </p:cNvPr>
          <p:cNvCxnSpPr>
            <a:stCxn id="15" idx="2"/>
            <a:endCxn id="11" idx="0"/>
          </p:cNvCxnSpPr>
          <p:nvPr/>
        </p:nvCxnSpPr>
        <p:spPr>
          <a:xfrm>
            <a:off x="1732230" y="1901018"/>
            <a:ext cx="852455" cy="392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9908404-52EA-4B9D-8D05-0DC765C50C6B}"/>
              </a:ext>
            </a:extLst>
          </p:cNvPr>
          <p:cNvCxnSpPr>
            <a:stCxn id="15" idx="2"/>
            <a:endCxn id="12" idx="0"/>
          </p:cNvCxnSpPr>
          <p:nvPr/>
        </p:nvCxnSpPr>
        <p:spPr>
          <a:xfrm flipH="1">
            <a:off x="1727488" y="1901018"/>
            <a:ext cx="4742" cy="1015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87732F1-BBE3-4DB2-8506-3799ACC819D6}"/>
              </a:ext>
            </a:extLst>
          </p:cNvPr>
          <p:cNvCxnSpPr>
            <a:stCxn id="167" idx="2"/>
            <a:endCxn id="20" idx="0"/>
          </p:cNvCxnSpPr>
          <p:nvPr/>
        </p:nvCxnSpPr>
        <p:spPr>
          <a:xfrm flipH="1">
            <a:off x="4332308" y="2162901"/>
            <a:ext cx="151019" cy="437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78A33A8-EFDE-4ACF-AE10-889CE305E50F}"/>
              </a:ext>
            </a:extLst>
          </p:cNvPr>
          <p:cNvCxnSpPr>
            <a:stCxn id="16" idx="2"/>
            <a:endCxn id="21" idx="0"/>
          </p:cNvCxnSpPr>
          <p:nvPr/>
        </p:nvCxnSpPr>
        <p:spPr>
          <a:xfrm flipH="1">
            <a:off x="6481231" y="1900091"/>
            <a:ext cx="1044125" cy="657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C78CECD-1DB6-4260-B571-0AD1E83B8F99}"/>
              </a:ext>
            </a:extLst>
          </p:cNvPr>
          <p:cNvCxnSpPr>
            <a:stCxn id="16" idx="2"/>
            <a:endCxn id="19" idx="0"/>
          </p:cNvCxnSpPr>
          <p:nvPr/>
        </p:nvCxnSpPr>
        <p:spPr>
          <a:xfrm flipH="1">
            <a:off x="7234146" y="1900091"/>
            <a:ext cx="291210" cy="645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5778590-E1F5-48C4-90B5-7E08AC49AA3B}"/>
              </a:ext>
            </a:extLst>
          </p:cNvPr>
          <p:cNvCxnSpPr>
            <a:stCxn id="15" idx="3"/>
            <a:endCxn id="167" idx="1"/>
          </p:cNvCxnSpPr>
          <p:nvPr/>
        </p:nvCxnSpPr>
        <p:spPr>
          <a:xfrm>
            <a:off x="2353409" y="1587968"/>
            <a:ext cx="1346699" cy="26188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DA857749-E3C4-40D6-AA1D-04D204DE4D00}"/>
              </a:ext>
            </a:extLst>
          </p:cNvPr>
          <p:cNvCxnSpPr>
            <a:stCxn id="167" idx="3"/>
            <a:endCxn id="16" idx="1"/>
          </p:cNvCxnSpPr>
          <p:nvPr/>
        </p:nvCxnSpPr>
        <p:spPr>
          <a:xfrm flipV="1">
            <a:off x="5266546" y="1587041"/>
            <a:ext cx="1475591" cy="2628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1" name="Connector: Elbow 160">
            <a:extLst>
              <a:ext uri="{FF2B5EF4-FFF2-40B4-BE49-F238E27FC236}">
                <a16:creationId xmlns:a16="http://schemas.microsoft.com/office/drawing/2014/main" id="{BD2EB1E1-06A6-4CA3-B2DB-AC7A94CD3EC6}"/>
              </a:ext>
            </a:extLst>
          </p:cNvPr>
          <p:cNvCxnSpPr>
            <a:cxnSpLocks/>
            <a:stCxn id="16" idx="3"/>
            <a:endCxn id="17" idx="3"/>
          </p:cNvCxnSpPr>
          <p:nvPr/>
        </p:nvCxnSpPr>
        <p:spPr>
          <a:xfrm flipH="1">
            <a:off x="6481231" y="1587041"/>
            <a:ext cx="1827344" cy="1896642"/>
          </a:xfrm>
          <a:prstGeom prst="bentConnector3">
            <a:avLst>
              <a:gd name="adj1" fmla="val -1251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7" name="Connector: Elbow 176">
            <a:extLst>
              <a:ext uri="{FF2B5EF4-FFF2-40B4-BE49-F238E27FC236}">
                <a16:creationId xmlns:a16="http://schemas.microsoft.com/office/drawing/2014/main" id="{F75A5D1E-F0B1-4457-ADC0-5D5B2B83BD81}"/>
              </a:ext>
            </a:extLst>
          </p:cNvPr>
          <p:cNvCxnSpPr>
            <a:stCxn id="16" idx="3"/>
            <a:endCxn id="18" idx="3"/>
          </p:cNvCxnSpPr>
          <p:nvPr/>
        </p:nvCxnSpPr>
        <p:spPr>
          <a:xfrm flipH="1">
            <a:off x="6488557" y="1587041"/>
            <a:ext cx="1820018" cy="2709580"/>
          </a:xfrm>
          <a:prstGeom prst="bentConnector3">
            <a:avLst>
              <a:gd name="adj1" fmla="val -12560"/>
            </a:avLst>
          </a:prstGeom>
          <a:ln>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CACC4-94A7-4E00-8D29-37849BF730B5}"/>
              </a:ext>
            </a:extLst>
          </p:cNvPr>
          <p:cNvSpPr>
            <a:spLocks noGrp="1"/>
          </p:cNvSpPr>
          <p:nvPr>
            <p:ph type="title"/>
          </p:nvPr>
        </p:nvSpPr>
        <p:spPr>
          <a:xfrm>
            <a:off x="311700" y="120570"/>
            <a:ext cx="8520600" cy="626100"/>
          </a:xfrm>
        </p:spPr>
        <p:txBody>
          <a:bodyPr>
            <a:normAutofit fontScale="90000"/>
          </a:bodyPr>
          <a:lstStyle/>
          <a:p>
            <a:r>
              <a:rPr lang="en" dirty="0"/>
              <a:t>Persistence Diagram: Result (Gudhi)</a:t>
            </a:r>
            <a:endParaRPr lang="en-US" dirty="0"/>
          </a:p>
        </p:txBody>
      </p:sp>
      <p:pic>
        <p:nvPicPr>
          <p:cNvPr id="2052" name="Picture 4">
            <a:extLst>
              <a:ext uri="{FF2B5EF4-FFF2-40B4-BE49-F238E27FC236}">
                <a16:creationId xmlns:a16="http://schemas.microsoft.com/office/drawing/2014/main" id="{79250E4E-1082-41F1-B6D6-1027F551C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738" y="1452183"/>
            <a:ext cx="2190832" cy="14851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AF2AC09-A6D2-4F7E-B7B0-4CA986385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7648" y="2896863"/>
            <a:ext cx="2148702" cy="148513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3587657-BEB3-4CBD-BDA0-A7919AB9C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843" y="1452183"/>
            <a:ext cx="2217165" cy="148513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304B476-EC9F-4439-AFB0-10DF463125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8688" y="2896863"/>
            <a:ext cx="2164500" cy="148513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0730D3DA-8D92-47C9-B149-D1BFB4D940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4321" y="1452183"/>
            <a:ext cx="2090770" cy="148513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580DDEDD-AA69-4A55-A771-BAD6C4D962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4322" y="2896863"/>
            <a:ext cx="2064438" cy="1485132"/>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166;p26">
            <a:extLst>
              <a:ext uri="{FF2B5EF4-FFF2-40B4-BE49-F238E27FC236}">
                <a16:creationId xmlns:a16="http://schemas.microsoft.com/office/drawing/2014/main" id="{54B4A618-0A6D-4DBA-A123-CD669C6F2980}"/>
              </a:ext>
            </a:extLst>
          </p:cNvPr>
          <p:cNvSpPr/>
          <p:nvPr/>
        </p:nvSpPr>
        <p:spPr>
          <a:xfrm>
            <a:off x="1723472" y="1170709"/>
            <a:ext cx="1707821" cy="169078"/>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Euclidean</a:t>
            </a:r>
            <a:endParaRPr dirty="0">
              <a:solidFill>
                <a:srgbClr val="FFFFFF"/>
              </a:solidFill>
            </a:endParaRPr>
          </a:p>
        </p:txBody>
      </p:sp>
      <p:sp>
        <p:nvSpPr>
          <p:cNvPr id="14" name="Google Shape;166;p26">
            <a:extLst>
              <a:ext uri="{FF2B5EF4-FFF2-40B4-BE49-F238E27FC236}">
                <a16:creationId xmlns:a16="http://schemas.microsoft.com/office/drawing/2014/main" id="{B2380DF4-3AA1-48BC-90A9-6E4719398256}"/>
              </a:ext>
            </a:extLst>
          </p:cNvPr>
          <p:cNvSpPr/>
          <p:nvPr/>
        </p:nvSpPr>
        <p:spPr>
          <a:xfrm>
            <a:off x="3946157" y="1170707"/>
            <a:ext cx="1694004" cy="169080"/>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Manhattan</a:t>
            </a:r>
            <a:endParaRPr dirty="0">
              <a:solidFill>
                <a:srgbClr val="FFFFFF"/>
              </a:solidFill>
            </a:endParaRPr>
          </a:p>
        </p:txBody>
      </p:sp>
      <p:sp>
        <p:nvSpPr>
          <p:cNvPr id="15" name="Google Shape;166;p26">
            <a:extLst>
              <a:ext uri="{FF2B5EF4-FFF2-40B4-BE49-F238E27FC236}">
                <a16:creationId xmlns:a16="http://schemas.microsoft.com/office/drawing/2014/main" id="{5D25C392-2682-4579-83EE-79964EA39899}"/>
              </a:ext>
            </a:extLst>
          </p:cNvPr>
          <p:cNvSpPr/>
          <p:nvPr/>
        </p:nvSpPr>
        <p:spPr>
          <a:xfrm>
            <a:off x="6155025" y="1170706"/>
            <a:ext cx="1760488" cy="189759"/>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Cosine</a:t>
            </a:r>
            <a:endParaRPr dirty="0">
              <a:solidFill>
                <a:srgbClr val="FFFFFF"/>
              </a:solidFill>
            </a:endParaRPr>
          </a:p>
        </p:txBody>
      </p:sp>
      <p:sp>
        <p:nvSpPr>
          <p:cNvPr id="16" name="Google Shape;166;p26">
            <a:extLst>
              <a:ext uri="{FF2B5EF4-FFF2-40B4-BE49-F238E27FC236}">
                <a16:creationId xmlns:a16="http://schemas.microsoft.com/office/drawing/2014/main" id="{A4CDE104-4CBD-4E40-BAC6-1851FE16CD8F}"/>
              </a:ext>
            </a:extLst>
          </p:cNvPr>
          <p:cNvSpPr/>
          <p:nvPr/>
        </p:nvSpPr>
        <p:spPr>
          <a:xfrm rot="16200000">
            <a:off x="758098" y="1989542"/>
            <a:ext cx="1022382" cy="151153"/>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H0</a:t>
            </a:r>
            <a:endParaRPr dirty="0">
              <a:solidFill>
                <a:srgbClr val="FFFFFF"/>
              </a:solidFill>
            </a:endParaRPr>
          </a:p>
        </p:txBody>
      </p:sp>
      <p:sp>
        <p:nvSpPr>
          <p:cNvPr id="17" name="Google Shape;166;p26">
            <a:extLst>
              <a:ext uri="{FF2B5EF4-FFF2-40B4-BE49-F238E27FC236}">
                <a16:creationId xmlns:a16="http://schemas.microsoft.com/office/drawing/2014/main" id="{04AEE4FB-F615-4836-B39B-4EDDA7F8D618}"/>
              </a:ext>
            </a:extLst>
          </p:cNvPr>
          <p:cNvSpPr/>
          <p:nvPr/>
        </p:nvSpPr>
        <p:spPr>
          <a:xfrm rot="16200000">
            <a:off x="731641" y="3409633"/>
            <a:ext cx="1022382" cy="151153"/>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H1</a:t>
            </a:r>
            <a:endParaRPr dirty="0">
              <a:solidFill>
                <a:srgbClr val="FFFFFF"/>
              </a:solidFill>
            </a:endParaRPr>
          </a:p>
        </p:txBody>
      </p:sp>
    </p:spTree>
    <p:extLst>
      <p:ext uri="{BB962C8B-B14F-4D97-AF65-F5344CB8AC3E}">
        <p14:creationId xmlns:p14="http://schemas.microsoft.com/office/powerpoint/2010/main" val="746887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389C9-BB21-4C21-ACED-19F00B1D66FE}"/>
              </a:ext>
            </a:extLst>
          </p:cNvPr>
          <p:cNvSpPr>
            <a:spLocks noGrp="1"/>
          </p:cNvSpPr>
          <p:nvPr>
            <p:ph type="title"/>
          </p:nvPr>
        </p:nvSpPr>
        <p:spPr/>
        <p:txBody>
          <a:bodyPr>
            <a:normAutofit fontScale="90000"/>
          </a:bodyPr>
          <a:lstStyle/>
          <a:p>
            <a:r>
              <a:rPr lang="en" dirty="0"/>
              <a:t>Persistence Diagram: Result (Gudhi)</a:t>
            </a:r>
            <a:endParaRPr lang="en-US" dirty="0"/>
          </a:p>
        </p:txBody>
      </p:sp>
      <p:pic>
        <p:nvPicPr>
          <p:cNvPr id="7" name="Picture 6">
            <a:extLst>
              <a:ext uri="{FF2B5EF4-FFF2-40B4-BE49-F238E27FC236}">
                <a16:creationId xmlns:a16="http://schemas.microsoft.com/office/drawing/2014/main" id="{7D6BF341-247C-407A-80FD-7E56DAD487D5}"/>
              </a:ext>
            </a:extLst>
          </p:cNvPr>
          <p:cNvPicPr>
            <a:picLocks noChangeAspect="1"/>
          </p:cNvPicPr>
          <p:nvPr/>
        </p:nvPicPr>
        <p:blipFill>
          <a:blip r:embed="rId3"/>
          <a:stretch>
            <a:fillRect/>
          </a:stretch>
        </p:blipFill>
        <p:spPr>
          <a:xfrm>
            <a:off x="454992" y="1687038"/>
            <a:ext cx="8039335" cy="1769423"/>
          </a:xfrm>
          <a:prstGeom prst="rect">
            <a:avLst/>
          </a:prstGeom>
        </p:spPr>
      </p:pic>
    </p:spTree>
    <p:extLst>
      <p:ext uri="{BB962C8B-B14F-4D97-AF65-F5344CB8AC3E}">
        <p14:creationId xmlns:p14="http://schemas.microsoft.com/office/powerpoint/2010/main" val="1819147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98B72-6D10-468A-9D2D-EB9BAED6659B}"/>
              </a:ext>
            </a:extLst>
          </p:cNvPr>
          <p:cNvSpPr>
            <a:spLocks noGrp="1"/>
          </p:cNvSpPr>
          <p:nvPr>
            <p:ph type="title"/>
          </p:nvPr>
        </p:nvSpPr>
        <p:spPr/>
        <p:txBody>
          <a:bodyPr>
            <a:normAutofit fontScale="90000"/>
          </a:bodyPr>
          <a:lstStyle/>
          <a:p>
            <a:r>
              <a:rPr lang="en" dirty="0"/>
              <a:t>A Quick Background on UMAP</a:t>
            </a:r>
            <a:endParaRPr lang="en-US" dirty="0"/>
          </a:p>
        </p:txBody>
      </p:sp>
      <p:sp>
        <p:nvSpPr>
          <p:cNvPr id="3" name="Text Placeholder 2">
            <a:extLst>
              <a:ext uri="{FF2B5EF4-FFF2-40B4-BE49-F238E27FC236}">
                <a16:creationId xmlns:a16="http://schemas.microsoft.com/office/drawing/2014/main" id="{000D6DBB-929C-48C7-A866-831A41FA1A3A}"/>
              </a:ext>
            </a:extLst>
          </p:cNvPr>
          <p:cNvSpPr>
            <a:spLocks noGrp="1"/>
          </p:cNvSpPr>
          <p:nvPr>
            <p:ph type="body" idx="1"/>
          </p:nvPr>
        </p:nvSpPr>
        <p:spPr>
          <a:xfrm>
            <a:off x="311700" y="1152475"/>
            <a:ext cx="3763911" cy="3416400"/>
          </a:xfrm>
        </p:spPr>
        <p:txBody>
          <a:bodyPr>
            <a:normAutofit/>
          </a:bodyPr>
          <a:lstStyle/>
          <a:p>
            <a:r>
              <a:rPr lang="en-US" b="0" i="0" dirty="0">
                <a:solidFill>
                  <a:schemeClr val="bg2"/>
                </a:solidFill>
                <a:effectLst/>
                <a:latin typeface="Helvetica Neue"/>
              </a:rPr>
              <a:t>A flexible non-linear </a:t>
            </a:r>
            <a:r>
              <a:rPr lang="en-US" sz="2000" b="1" i="0" dirty="0">
                <a:solidFill>
                  <a:schemeClr val="bg2"/>
                </a:solidFill>
                <a:effectLst/>
                <a:latin typeface="Helvetica Neue"/>
              </a:rPr>
              <a:t>dimension reduction algorithm</a:t>
            </a:r>
            <a:r>
              <a:rPr lang="en-US" b="0" i="0" dirty="0">
                <a:solidFill>
                  <a:schemeClr val="bg2"/>
                </a:solidFill>
                <a:effectLst/>
                <a:latin typeface="Helvetica Neue"/>
              </a:rPr>
              <a:t>. </a:t>
            </a:r>
          </a:p>
          <a:p>
            <a:r>
              <a:rPr lang="en-US" b="0" i="0" dirty="0">
                <a:solidFill>
                  <a:schemeClr val="bg2"/>
                </a:solidFill>
                <a:effectLst/>
                <a:latin typeface="Helvetica Neue"/>
              </a:rPr>
              <a:t>Competitive with </a:t>
            </a:r>
            <a:r>
              <a:rPr lang="en-US" sz="2000" b="1" i="0" dirty="0">
                <a:solidFill>
                  <a:schemeClr val="bg2"/>
                </a:solidFill>
                <a:effectLst/>
                <a:latin typeface="Helvetica Neue"/>
              </a:rPr>
              <a:t>t-SNE</a:t>
            </a:r>
            <a:r>
              <a:rPr lang="en-US" b="0" i="0" dirty="0">
                <a:solidFill>
                  <a:schemeClr val="bg2"/>
                </a:solidFill>
                <a:effectLst/>
                <a:latin typeface="Helvetica Neue"/>
              </a:rPr>
              <a:t> for visualization quality.</a:t>
            </a:r>
          </a:p>
          <a:p>
            <a:r>
              <a:rPr lang="en-US" dirty="0">
                <a:solidFill>
                  <a:schemeClr val="bg2"/>
                </a:solidFill>
                <a:latin typeface="Helvetica Neue"/>
              </a:rPr>
              <a:t>F</a:t>
            </a:r>
            <a:r>
              <a:rPr lang="en-US" b="0" i="0" dirty="0">
                <a:solidFill>
                  <a:schemeClr val="bg2"/>
                </a:solidFill>
                <a:effectLst/>
                <a:latin typeface="Helvetica Neue"/>
              </a:rPr>
              <a:t>ind a </a:t>
            </a:r>
            <a:r>
              <a:rPr lang="en-US" sz="2000" b="1" i="0" dirty="0">
                <a:solidFill>
                  <a:schemeClr val="bg2"/>
                </a:solidFill>
                <a:effectLst/>
                <a:latin typeface="Helvetica Neue"/>
              </a:rPr>
              <a:t>low dimensional embedding </a:t>
            </a:r>
            <a:r>
              <a:rPr lang="en-US" b="0" i="0" dirty="0">
                <a:solidFill>
                  <a:schemeClr val="bg2"/>
                </a:solidFill>
                <a:effectLst/>
                <a:latin typeface="Helvetica Neue"/>
              </a:rPr>
              <a:t>that preserves the </a:t>
            </a:r>
            <a:r>
              <a:rPr lang="en-US" sz="2000" i="0" dirty="0">
                <a:solidFill>
                  <a:schemeClr val="bg2"/>
                </a:solidFill>
                <a:effectLst/>
                <a:latin typeface="Helvetica Neue"/>
              </a:rPr>
              <a:t>essential topological structure</a:t>
            </a:r>
            <a:r>
              <a:rPr lang="en-US" b="0" i="0" dirty="0">
                <a:solidFill>
                  <a:schemeClr val="bg2"/>
                </a:solidFill>
                <a:effectLst/>
                <a:latin typeface="Helvetica Neue"/>
              </a:rPr>
              <a:t>.</a:t>
            </a:r>
            <a:endParaRPr lang="en-US" dirty="0">
              <a:solidFill>
                <a:schemeClr val="bg2"/>
              </a:solidFill>
            </a:endParaRPr>
          </a:p>
        </p:txBody>
      </p:sp>
      <p:pic>
        <p:nvPicPr>
          <p:cNvPr id="1026" name="Picture 2">
            <a:extLst>
              <a:ext uri="{FF2B5EF4-FFF2-40B4-BE49-F238E27FC236}">
                <a16:creationId xmlns:a16="http://schemas.microsoft.com/office/drawing/2014/main" id="{05EC8181-8A62-4EFB-8A5D-EDA226DC737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89567" y="1317260"/>
            <a:ext cx="3098130" cy="29536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6480699-B4B1-4B2E-969B-C2C6BDA85FBB}"/>
              </a:ext>
            </a:extLst>
          </p:cNvPr>
          <p:cNvSpPr txBox="1"/>
          <p:nvPr/>
        </p:nvSpPr>
        <p:spPr>
          <a:xfrm>
            <a:off x="4689567" y="4270919"/>
            <a:ext cx="3098130" cy="400110"/>
          </a:xfrm>
          <a:prstGeom prst="rect">
            <a:avLst/>
          </a:prstGeom>
          <a:noFill/>
        </p:spPr>
        <p:txBody>
          <a:bodyPr wrap="square">
            <a:spAutoFit/>
          </a:bodyPr>
          <a:lstStyle/>
          <a:p>
            <a:r>
              <a:rPr lang="en-US" sz="1000" dirty="0">
                <a:solidFill>
                  <a:srgbClr val="FF0000"/>
                </a:solidFill>
              </a:rPr>
              <a:t>https://johnhw.github.io/umap_primes/imgs/umap_rotates.gif</a:t>
            </a:r>
          </a:p>
        </p:txBody>
      </p:sp>
    </p:spTree>
    <p:extLst>
      <p:ext uri="{BB962C8B-B14F-4D97-AF65-F5344CB8AC3E}">
        <p14:creationId xmlns:p14="http://schemas.microsoft.com/office/powerpoint/2010/main" val="1291574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UMAP: Pipeline</a:t>
            </a:r>
            <a:endParaRPr dirty="0"/>
          </a:p>
        </p:txBody>
      </p:sp>
      <p:sp>
        <p:nvSpPr>
          <p:cNvPr id="167" name="Google Shape;167;p26"/>
          <p:cNvSpPr/>
          <p:nvPr/>
        </p:nvSpPr>
        <p:spPr>
          <a:xfrm>
            <a:off x="3788781" y="1273991"/>
            <a:ext cx="1566438" cy="626100"/>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rPr>
              <a:t>Lower Dimensional Representation</a:t>
            </a:r>
            <a:endParaRPr b="1" dirty="0">
              <a:solidFill>
                <a:srgbClr val="FFFFFF"/>
              </a:solidFill>
            </a:endParaRPr>
          </a:p>
        </p:txBody>
      </p:sp>
      <p:sp>
        <p:nvSpPr>
          <p:cNvPr id="15" name="Google Shape;166;p26">
            <a:extLst>
              <a:ext uri="{FF2B5EF4-FFF2-40B4-BE49-F238E27FC236}">
                <a16:creationId xmlns:a16="http://schemas.microsoft.com/office/drawing/2014/main" id="{C4B02B36-6A65-449D-8A06-8CA708B14919}"/>
              </a:ext>
            </a:extLst>
          </p:cNvPr>
          <p:cNvSpPr/>
          <p:nvPr/>
        </p:nvSpPr>
        <p:spPr>
          <a:xfrm>
            <a:off x="1111051" y="1274918"/>
            <a:ext cx="1242358" cy="626100"/>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FFFF"/>
                </a:solidFill>
              </a:rPr>
              <a:t>Basic Library</a:t>
            </a:r>
            <a:endParaRPr b="1" dirty="0">
              <a:solidFill>
                <a:srgbClr val="FFFFFF"/>
              </a:solidFill>
            </a:endParaRPr>
          </a:p>
        </p:txBody>
      </p:sp>
      <p:sp>
        <p:nvSpPr>
          <p:cNvPr id="16" name="Google Shape;167;p26">
            <a:extLst>
              <a:ext uri="{FF2B5EF4-FFF2-40B4-BE49-F238E27FC236}">
                <a16:creationId xmlns:a16="http://schemas.microsoft.com/office/drawing/2014/main" id="{649C9318-DBBB-4998-99DF-77E34EF8F405}"/>
              </a:ext>
            </a:extLst>
          </p:cNvPr>
          <p:cNvSpPr/>
          <p:nvPr/>
        </p:nvSpPr>
        <p:spPr>
          <a:xfrm>
            <a:off x="6742137" y="1273991"/>
            <a:ext cx="1566438" cy="626100"/>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FFFF"/>
                </a:solidFill>
              </a:rPr>
              <a:t>Visualize the Result</a:t>
            </a:r>
            <a:endParaRPr b="1" dirty="0">
              <a:solidFill>
                <a:srgbClr val="FFFFFF"/>
              </a:solidFill>
            </a:endParaRPr>
          </a:p>
        </p:txBody>
      </p:sp>
      <p:cxnSp>
        <p:nvCxnSpPr>
          <p:cNvPr id="29" name="Straight Arrow Connector 28">
            <a:extLst>
              <a:ext uri="{FF2B5EF4-FFF2-40B4-BE49-F238E27FC236}">
                <a16:creationId xmlns:a16="http://schemas.microsoft.com/office/drawing/2014/main" id="{65778590-E1F5-48C4-90B5-7E08AC49AA3B}"/>
              </a:ext>
            </a:extLst>
          </p:cNvPr>
          <p:cNvCxnSpPr>
            <a:stCxn id="15" idx="3"/>
            <a:endCxn id="167" idx="1"/>
          </p:cNvCxnSpPr>
          <p:nvPr/>
        </p:nvCxnSpPr>
        <p:spPr>
          <a:xfrm flipV="1">
            <a:off x="2353409" y="1587041"/>
            <a:ext cx="1435372" cy="9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DA857749-E3C4-40D6-AA1D-04D204DE4D00}"/>
              </a:ext>
            </a:extLst>
          </p:cNvPr>
          <p:cNvCxnSpPr>
            <a:cxnSpLocks/>
            <a:stCxn id="167" idx="3"/>
            <a:endCxn id="16" idx="1"/>
          </p:cNvCxnSpPr>
          <p:nvPr/>
        </p:nvCxnSpPr>
        <p:spPr>
          <a:xfrm>
            <a:off x="5355219" y="1587041"/>
            <a:ext cx="138691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8" name="Google Shape;166;p26">
            <a:extLst>
              <a:ext uri="{FF2B5EF4-FFF2-40B4-BE49-F238E27FC236}">
                <a16:creationId xmlns:a16="http://schemas.microsoft.com/office/drawing/2014/main" id="{8B8127E7-7079-4AD7-B8F4-1C035B4F356F}"/>
              </a:ext>
            </a:extLst>
          </p:cNvPr>
          <p:cNvSpPr/>
          <p:nvPr/>
        </p:nvSpPr>
        <p:spPr>
          <a:xfrm>
            <a:off x="2353409" y="2646878"/>
            <a:ext cx="993841" cy="241537"/>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i="1" dirty="0">
                <a:solidFill>
                  <a:srgbClr val="FFFFFF"/>
                </a:solidFill>
              </a:rPr>
              <a:t>metric</a:t>
            </a:r>
            <a:endParaRPr i="1" dirty="0">
              <a:solidFill>
                <a:srgbClr val="FFFFFF"/>
              </a:solidFill>
            </a:endParaRPr>
          </a:p>
        </p:txBody>
      </p:sp>
      <p:sp>
        <p:nvSpPr>
          <p:cNvPr id="30" name="Google Shape;166;p26">
            <a:extLst>
              <a:ext uri="{FF2B5EF4-FFF2-40B4-BE49-F238E27FC236}">
                <a16:creationId xmlns:a16="http://schemas.microsoft.com/office/drawing/2014/main" id="{E525FACE-5A24-4376-BD48-79A1790B9147}"/>
              </a:ext>
            </a:extLst>
          </p:cNvPr>
          <p:cNvSpPr/>
          <p:nvPr/>
        </p:nvSpPr>
        <p:spPr>
          <a:xfrm>
            <a:off x="4835376" y="3234926"/>
            <a:ext cx="1435372" cy="289026"/>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i="1" dirty="0" err="1">
                <a:solidFill>
                  <a:srgbClr val="FFFFFF"/>
                </a:solidFill>
              </a:rPr>
              <a:t>n_neighbors</a:t>
            </a:r>
            <a:endParaRPr i="1" dirty="0">
              <a:solidFill>
                <a:srgbClr val="FFFFFF"/>
              </a:solidFill>
            </a:endParaRPr>
          </a:p>
        </p:txBody>
      </p:sp>
      <p:sp>
        <p:nvSpPr>
          <p:cNvPr id="32" name="Google Shape;166;p26">
            <a:extLst>
              <a:ext uri="{FF2B5EF4-FFF2-40B4-BE49-F238E27FC236}">
                <a16:creationId xmlns:a16="http://schemas.microsoft.com/office/drawing/2014/main" id="{CE731A24-9901-4540-ADAC-0AB8BD615DF8}"/>
              </a:ext>
            </a:extLst>
          </p:cNvPr>
          <p:cNvSpPr/>
          <p:nvPr/>
        </p:nvSpPr>
        <p:spPr>
          <a:xfrm>
            <a:off x="3136628" y="3269106"/>
            <a:ext cx="1435372" cy="315275"/>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i="1" dirty="0" err="1">
                <a:solidFill>
                  <a:srgbClr val="FFFFFF"/>
                </a:solidFill>
              </a:rPr>
              <a:t>n_components</a:t>
            </a:r>
            <a:endParaRPr i="1" dirty="0">
              <a:solidFill>
                <a:srgbClr val="FFFFFF"/>
              </a:solidFill>
            </a:endParaRPr>
          </a:p>
        </p:txBody>
      </p:sp>
      <p:sp>
        <p:nvSpPr>
          <p:cNvPr id="33" name="Google Shape;166;p26">
            <a:extLst>
              <a:ext uri="{FF2B5EF4-FFF2-40B4-BE49-F238E27FC236}">
                <a16:creationId xmlns:a16="http://schemas.microsoft.com/office/drawing/2014/main" id="{48CAB094-EEA2-4523-B441-CA631FF9E6FA}"/>
              </a:ext>
            </a:extLst>
          </p:cNvPr>
          <p:cNvSpPr/>
          <p:nvPr/>
        </p:nvSpPr>
        <p:spPr>
          <a:xfrm>
            <a:off x="5781277" y="2646878"/>
            <a:ext cx="1435372" cy="315275"/>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i="1" dirty="0" err="1">
                <a:solidFill>
                  <a:srgbClr val="FFFFFF"/>
                </a:solidFill>
              </a:rPr>
              <a:t>min_distance</a:t>
            </a:r>
            <a:endParaRPr i="1" dirty="0">
              <a:solidFill>
                <a:srgbClr val="FFFFFF"/>
              </a:solidFill>
            </a:endParaRPr>
          </a:p>
        </p:txBody>
      </p:sp>
      <p:cxnSp>
        <p:nvCxnSpPr>
          <p:cNvPr id="10" name="Straight Arrow Connector 9">
            <a:extLst>
              <a:ext uri="{FF2B5EF4-FFF2-40B4-BE49-F238E27FC236}">
                <a16:creationId xmlns:a16="http://schemas.microsoft.com/office/drawing/2014/main" id="{7016D58B-DFA9-46AE-AF6F-552C1717B22E}"/>
              </a:ext>
            </a:extLst>
          </p:cNvPr>
          <p:cNvCxnSpPr>
            <a:cxnSpLocks/>
            <a:stCxn id="167" idx="2"/>
            <a:endCxn id="28" idx="0"/>
          </p:cNvCxnSpPr>
          <p:nvPr/>
        </p:nvCxnSpPr>
        <p:spPr>
          <a:xfrm flipH="1">
            <a:off x="2850330" y="1900091"/>
            <a:ext cx="1721670" cy="746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5E40C1-8F35-4128-9990-47EBC9068C2E}"/>
              </a:ext>
            </a:extLst>
          </p:cNvPr>
          <p:cNvCxnSpPr>
            <a:stCxn id="167" idx="2"/>
            <a:endCxn id="32" idx="0"/>
          </p:cNvCxnSpPr>
          <p:nvPr/>
        </p:nvCxnSpPr>
        <p:spPr>
          <a:xfrm flipH="1">
            <a:off x="3854314" y="1900091"/>
            <a:ext cx="717686" cy="136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5C385B8-03B3-4D2C-AB9C-A78E101BD1A7}"/>
              </a:ext>
            </a:extLst>
          </p:cNvPr>
          <p:cNvCxnSpPr>
            <a:stCxn id="167" idx="2"/>
            <a:endCxn id="30" idx="0"/>
          </p:cNvCxnSpPr>
          <p:nvPr/>
        </p:nvCxnSpPr>
        <p:spPr>
          <a:xfrm>
            <a:off x="4572000" y="1900091"/>
            <a:ext cx="981062" cy="1334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B57BEC3-D1DC-4799-B099-68CDE8C1414F}"/>
              </a:ext>
            </a:extLst>
          </p:cNvPr>
          <p:cNvCxnSpPr>
            <a:stCxn id="167" idx="2"/>
            <a:endCxn id="33" idx="0"/>
          </p:cNvCxnSpPr>
          <p:nvPr/>
        </p:nvCxnSpPr>
        <p:spPr>
          <a:xfrm>
            <a:off x="4572000" y="1900091"/>
            <a:ext cx="1926963" cy="746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903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545232" y="26504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UMAP – metric</a:t>
            </a:r>
            <a:endParaRPr dirty="0"/>
          </a:p>
        </p:txBody>
      </p:sp>
      <p:sp>
        <p:nvSpPr>
          <p:cNvPr id="176" name="Google Shape;176;p27"/>
          <p:cNvSpPr txBox="1">
            <a:spLocks noGrp="1"/>
          </p:cNvSpPr>
          <p:nvPr>
            <p:ph type="body" idx="1"/>
          </p:nvPr>
        </p:nvSpPr>
        <p:spPr>
          <a:xfrm>
            <a:off x="311700" y="2283425"/>
            <a:ext cx="7461300" cy="22854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en" sz="1400">
                <a:solidFill>
                  <a:srgbClr val="FFFFFF"/>
                </a:solidFill>
                <a:latin typeface="Arial"/>
                <a:ea typeface="Arial"/>
                <a:cs typeface="Arial"/>
                <a:sym typeface="Arial"/>
              </a:rPr>
              <a:t>A collection of gene counts</a:t>
            </a:r>
            <a:endParaRPr sz="1400">
              <a:solidFill>
                <a:srgbClr val="FFFFFF"/>
              </a:solidFill>
              <a:latin typeface="Arial"/>
              <a:ea typeface="Arial"/>
              <a:cs typeface="Arial"/>
              <a:sym typeface="Arial"/>
            </a:endParaRPr>
          </a:p>
          <a:p>
            <a:pPr marL="0" lvl="0" indent="0" algn="l" rtl="0">
              <a:spcBef>
                <a:spcPts val="0"/>
              </a:spcBef>
              <a:spcAft>
                <a:spcPts val="1200"/>
              </a:spcAft>
              <a:buNone/>
            </a:pPr>
            <a:endParaRPr/>
          </a:p>
        </p:txBody>
      </p:sp>
      <p:pic>
        <p:nvPicPr>
          <p:cNvPr id="3074" name="Picture 2">
            <a:extLst>
              <a:ext uri="{FF2B5EF4-FFF2-40B4-BE49-F238E27FC236}">
                <a16:creationId xmlns:a16="http://schemas.microsoft.com/office/drawing/2014/main" id="{0298B535-9055-40DA-A49F-FB0DD40ED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232" y="1919817"/>
            <a:ext cx="252984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2284ABF-1E4D-469D-8A78-D61CCB036A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7080" y="1919817"/>
            <a:ext cx="252984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2CA43F7-C5BD-45EE-8107-9EB1491D26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8928" y="1919817"/>
            <a:ext cx="2529840" cy="1828800"/>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66;p26">
            <a:extLst>
              <a:ext uri="{FF2B5EF4-FFF2-40B4-BE49-F238E27FC236}">
                <a16:creationId xmlns:a16="http://schemas.microsoft.com/office/drawing/2014/main" id="{FF2D026B-5EF4-4842-B221-523B45AED60C}"/>
              </a:ext>
            </a:extLst>
          </p:cNvPr>
          <p:cNvSpPr/>
          <p:nvPr/>
        </p:nvSpPr>
        <p:spPr>
          <a:xfrm>
            <a:off x="721327" y="1553323"/>
            <a:ext cx="2353745" cy="224677"/>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Euclidean</a:t>
            </a:r>
            <a:endParaRPr dirty="0">
              <a:solidFill>
                <a:srgbClr val="FFFFFF"/>
              </a:solidFill>
            </a:endParaRPr>
          </a:p>
        </p:txBody>
      </p:sp>
      <p:sp>
        <p:nvSpPr>
          <p:cNvPr id="17" name="Google Shape;166;p26">
            <a:extLst>
              <a:ext uri="{FF2B5EF4-FFF2-40B4-BE49-F238E27FC236}">
                <a16:creationId xmlns:a16="http://schemas.microsoft.com/office/drawing/2014/main" id="{D03E11AB-87C7-4FA2-AABF-EE45F1503E7F}"/>
              </a:ext>
            </a:extLst>
          </p:cNvPr>
          <p:cNvSpPr/>
          <p:nvPr/>
        </p:nvSpPr>
        <p:spPr>
          <a:xfrm>
            <a:off x="3483175" y="1557246"/>
            <a:ext cx="2353745" cy="224677"/>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Manhattan</a:t>
            </a:r>
            <a:endParaRPr dirty="0">
              <a:solidFill>
                <a:srgbClr val="FFFFFF"/>
              </a:solidFill>
            </a:endParaRPr>
          </a:p>
        </p:txBody>
      </p:sp>
      <p:sp>
        <p:nvSpPr>
          <p:cNvPr id="18" name="Google Shape;166;p26">
            <a:extLst>
              <a:ext uri="{FF2B5EF4-FFF2-40B4-BE49-F238E27FC236}">
                <a16:creationId xmlns:a16="http://schemas.microsoft.com/office/drawing/2014/main" id="{6D6C1816-B274-407B-9FD8-0C0DE0EBD2E5}"/>
              </a:ext>
            </a:extLst>
          </p:cNvPr>
          <p:cNvSpPr/>
          <p:nvPr/>
        </p:nvSpPr>
        <p:spPr>
          <a:xfrm>
            <a:off x="6245023" y="1537565"/>
            <a:ext cx="2353745" cy="224677"/>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Cosine</a:t>
            </a:r>
            <a:endParaRPr dirty="0">
              <a:solidFill>
                <a:srgbClr val="FFFFFF"/>
              </a:solidFill>
            </a:endParaRPr>
          </a:p>
        </p:txBody>
      </p:sp>
    </p:spTree>
    <p:extLst>
      <p:ext uri="{BB962C8B-B14F-4D97-AF65-F5344CB8AC3E}">
        <p14:creationId xmlns:p14="http://schemas.microsoft.com/office/powerpoint/2010/main" val="2590132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UMAP – n_neighbors</a:t>
            </a:r>
            <a:endParaRPr dirty="0"/>
          </a:p>
        </p:txBody>
      </p:sp>
      <p:sp>
        <p:nvSpPr>
          <p:cNvPr id="176" name="Google Shape;176;p27"/>
          <p:cNvSpPr txBox="1">
            <a:spLocks noGrp="1"/>
          </p:cNvSpPr>
          <p:nvPr>
            <p:ph type="body" idx="1"/>
          </p:nvPr>
        </p:nvSpPr>
        <p:spPr>
          <a:xfrm>
            <a:off x="311700" y="2283425"/>
            <a:ext cx="7461300" cy="22854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en" sz="1400">
                <a:solidFill>
                  <a:srgbClr val="FFFFFF"/>
                </a:solidFill>
                <a:latin typeface="Arial"/>
                <a:ea typeface="Arial"/>
                <a:cs typeface="Arial"/>
                <a:sym typeface="Arial"/>
              </a:rPr>
              <a:t>A collection of gene counts</a:t>
            </a:r>
            <a:endParaRPr sz="1400">
              <a:solidFill>
                <a:srgbClr val="FFFFFF"/>
              </a:solidFill>
              <a:latin typeface="Arial"/>
              <a:ea typeface="Arial"/>
              <a:cs typeface="Arial"/>
              <a:sym typeface="Arial"/>
            </a:endParaRPr>
          </a:p>
          <a:p>
            <a:pPr marL="0" lvl="0" indent="0" algn="l" rtl="0">
              <a:spcBef>
                <a:spcPts val="0"/>
              </a:spcBef>
              <a:spcAft>
                <a:spcPts val="1200"/>
              </a:spcAft>
              <a:buNone/>
            </a:pPr>
            <a:endParaRPr/>
          </a:p>
        </p:txBody>
      </p:sp>
      <p:pic>
        <p:nvPicPr>
          <p:cNvPr id="2062" name="Picture 14">
            <a:extLst>
              <a:ext uri="{FF2B5EF4-FFF2-40B4-BE49-F238E27FC236}">
                <a16:creationId xmlns:a16="http://schemas.microsoft.com/office/drawing/2014/main" id="{3CE2F036-9104-464B-9D4A-2A53D9A425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200" y="1176708"/>
            <a:ext cx="2334109" cy="164592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9F8CB104-ABA8-4960-BE7F-F49D32538A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2202" y="1176708"/>
            <a:ext cx="223088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4935E443-D2B7-4EE9-B84A-DE333BF6CB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667" y="1191400"/>
            <a:ext cx="2305435" cy="164592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F5F1F17B-AEB1-41F3-AC77-A34ECF588B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609" y="2950848"/>
            <a:ext cx="229970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2AB0E878-B90A-4A90-8D2F-0FFE15677D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3383" y="2978791"/>
            <a:ext cx="229970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25EF8781-A012-44F0-BA13-2134C2C231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6667" y="2990862"/>
            <a:ext cx="2322640" cy="16459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UMAP-min_dist</a:t>
            </a:r>
            <a:endParaRPr dirty="0"/>
          </a:p>
        </p:txBody>
      </p:sp>
      <p:pic>
        <p:nvPicPr>
          <p:cNvPr id="3076" name="Picture 4">
            <a:extLst>
              <a:ext uri="{FF2B5EF4-FFF2-40B4-BE49-F238E27FC236}">
                <a16:creationId xmlns:a16="http://schemas.microsoft.com/office/drawing/2014/main" id="{51E54A19-26BF-487F-A203-0C305ACC9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8" y="1117186"/>
            <a:ext cx="2230882" cy="164592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49781AEF-20B8-4B5F-B78B-52041CB818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5041" y="1117186"/>
            <a:ext cx="229970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AED034A-2C11-4BA4-871D-7A3377D7E7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2915" y="1117186"/>
            <a:ext cx="2230882" cy="164592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C26C9BFD-7FA0-4AA5-8258-3CFD172FB9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398" y="2922159"/>
            <a:ext cx="2282495" cy="164592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DB721257-5EE7-4A54-A478-1184184E27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3196" y="2922159"/>
            <a:ext cx="229970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A330FA9A-A90F-40F1-8A2F-124A95A56F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9771" y="2922159"/>
            <a:ext cx="2225146" cy="164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120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311700" y="262371"/>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UMAP – n_components</a:t>
            </a:r>
            <a:endParaRPr dirty="0"/>
          </a:p>
        </p:txBody>
      </p:sp>
      <p:pic>
        <p:nvPicPr>
          <p:cNvPr id="4098" name="Picture 2">
            <a:extLst>
              <a:ext uri="{FF2B5EF4-FFF2-40B4-BE49-F238E27FC236}">
                <a16:creationId xmlns:a16="http://schemas.microsoft.com/office/drawing/2014/main" id="{06961B80-223C-4CA1-AD90-87C4E5673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4332" y="1536633"/>
            <a:ext cx="2289867" cy="238073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B4910FC0-0301-46EC-BDE1-AFCDCF8B4C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523" y="1536633"/>
            <a:ext cx="249428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1E45D90-F181-40C8-A01C-AD5DDCFF65A0}"/>
              </a:ext>
            </a:extLst>
          </p:cNvPr>
          <p:cNvPicPr>
            <a:picLocks noChangeAspect="1"/>
          </p:cNvPicPr>
          <p:nvPr/>
        </p:nvPicPr>
        <p:blipFill>
          <a:blip r:embed="rId5"/>
          <a:stretch>
            <a:fillRect/>
          </a:stretch>
        </p:blipFill>
        <p:spPr>
          <a:xfrm>
            <a:off x="311700" y="1536633"/>
            <a:ext cx="2562707" cy="1828800"/>
          </a:xfrm>
          <a:prstGeom prst="rect">
            <a:avLst/>
          </a:prstGeom>
        </p:spPr>
      </p:pic>
      <p:sp>
        <p:nvSpPr>
          <p:cNvPr id="6" name="Google Shape;166;p26">
            <a:extLst>
              <a:ext uri="{FF2B5EF4-FFF2-40B4-BE49-F238E27FC236}">
                <a16:creationId xmlns:a16="http://schemas.microsoft.com/office/drawing/2014/main" id="{70617678-C308-4F48-BD91-C1CD208BB15A}"/>
              </a:ext>
            </a:extLst>
          </p:cNvPr>
          <p:cNvSpPr/>
          <p:nvPr/>
        </p:nvSpPr>
        <p:spPr>
          <a:xfrm>
            <a:off x="488439" y="1157700"/>
            <a:ext cx="2385968" cy="207961"/>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1-Dimension</a:t>
            </a:r>
            <a:endParaRPr dirty="0">
              <a:solidFill>
                <a:srgbClr val="FFFFFF"/>
              </a:solidFill>
            </a:endParaRPr>
          </a:p>
        </p:txBody>
      </p:sp>
      <p:sp>
        <p:nvSpPr>
          <p:cNvPr id="7" name="Google Shape;166;p26">
            <a:extLst>
              <a:ext uri="{FF2B5EF4-FFF2-40B4-BE49-F238E27FC236}">
                <a16:creationId xmlns:a16="http://schemas.microsoft.com/office/drawing/2014/main" id="{8B819F3A-3BFB-4F91-919B-53491A5EBEE0}"/>
              </a:ext>
            </a:extLst>
          </p:cNvPr>
          <p:cNvSpPr/>
          <p:nvPr/>
        </p:nvSpPr>
        <p:spPr>
          <a:xfrm>
            <a:off x="3133679" y="1157699"/>
            <a:ext cx="2385968" cy="207961"/>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2-Dimensions</a:t>
            </a:r>
            <a:endParaRPr dirty="0">
              <a:solidFill>
                <a:srgbClr val="FFFFFF"/>
              </a:solidFill>
            </a:endParaRPr>
          </a:p>
        </p:txBody>
      </p:sp>
      <p:sp>
        <p:nvSpPr>
          <p:cNvPr id="8" name="Google Shape;166;p26">
            <a:extLst>
              <a:ext uri="{FF2B5EF4-FFF2-40B4-BE49-F238E27FC236}">
                <a16:creationId xmlns:a16="http://schemas.microsoft.com/office/drawing/2014/main" id="{BE4379F6-0639-4D1C-9E96-F39B8AF5B386}"/>
              </a:ext>
            </a:extLst>
          </p:cNvPr>
          <p:cNvSpPr/>
          <p:nvPr/>
        </p:nvSpPr>
        <p:spPr>
          <a:xfrm>
            <a:off x="5914332" y="1157698"/>
            <a:ext cx="2385968" cy="207961"/>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3-Dimensions</a:t>
            </a:r>
            <a:endParaRPr dirty="0">
              <a:solidFill>
                <a:srgbClr val="FFFFFF"/>
              </a:solidFill>
            </a:endParaRPr>
          </a:p>
        </p:txBody>
      </p:sp>
    </p:spTree>
    <p:extLst>
      <p:ext uri="{BB962C8B-B14F-4D97-AF65-F5344CB8AC3E}">
        <p14:creationId xmlns:p14="http://schemas.microsoft.com/office/powerpoint/2010/main" val="2618375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What is single cell RNA-seq and Why is it Significant?</a:t>
            </a:r>
            <a:endParaRPr dirty="0"/>
          </a:p>
        </p:txBody>
      </p:sp>
      <p:sp>
        <p:nvSpPr>
          <p:cNvPr id="66" name="Google Shape;66;p14"/>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Conclusion</a:t>
            </a:r>
            <a:endParaRPr/>
          </a:p>
        </p:txBody>
      </p:sp>
      <p:sp>
        <p:nvSpPr>
          <p:cNvPr id="216" name="Google Shape;216;p3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800" dirty="0"/>
              <a:t>Topological Analysis for Single Cell RNA-seq Data </a:t>
            </a:r>
            <a:endParaRPr sz="2800" dirty="0"/>
          </a:p>
        </p:txBody>
      </p:sp>
      <p:sp>
        <p:nvSpPr>
          <p:cNvPr id="222" name="Google Shape;222;p33"/>
          <p:cNvSpPr txBox="1">
            <a:spLocks noGrp="1"/>
          </p:cNvSpPr>
          <p:nvPr>
            <p:ph type="body" idx="1"/>
          </p:nvPr>
        </p:nvSpPr>
        <p:spPr>
          <a:xfrm>
            <a:off x="465900" y="1203275"/>
            <a:ext cx="41061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accent2"/>
              </a:buClr>
              <a:buSzPts val="1800"/>
              <a:buChar char="●"/>
            </a:pPr>
            <a:r>
              <a:rPr lang="en-US" dirty="0">
                <a:solidFill>
                  <a:schemeClr val="accent2"/>
                </a:solidFill>
              </a:rPr>
              <a:t>Persistence Diagram</a:t>
            </a:r>
          </a:p>
          <a:p>
            <a:pPr lvl="1" indent="-342900">
              <a:buClr>
                <a:schemeClr val="accent2"/>
              </a:buClr>
              <a:buSzPts val="1800"/>
              <a:buChar char="●"/>
            </a:pPr>
            <a:r>
              <a:rPr lang="en-US" dirty="0">
                <a:solidFill>
                  <a:schemeClr val="accent2"/>
                </a:solidFill>
                <a:highlight>
                  <a:srgbClr val="FFFFFF"/>
                </a:highlight>
              </a:rPr>
              <a:t>Among all 3 metrics, Manhattan has the largest scale (over 200000), while Cosine has the smallest scale (under 0.35).</a:t>
            </a:r>
            <a:endParaRPr dirty="0">
              <a:solidFill>
                <a:schemeClr val="accent2"/>
              </a:solidFill>
              <a:highlight>
                <a:srgbClr val="FFFFFF"/>
              </a:highlight>
            </a:endParaRPr>
          </a:p>
          <a:p>
            <a:pPr marL="0" lvl="0" indent="0" algn="l" rtl="0">
              <a:spcBef>
                <a:spcPts val="0"/>
              </a:spcBef>
              <a:spcAft>
                <a:spcPts val="0"/>
              </a:spcAft>
              <a:buNone/>
            </a:pPr>
            <a:endParaRPr dirty="0">
              <a:solidFill>
                <a:schemeClr val="accent2"/>
              </a:solidFill>
              <a:highlight>
                <a:srgbClr val="FFFFFF"/>
              </a:highlight>
            </a:endParaRPr>
          </a:p>
          <a:p>
            <a:pPr marL="457200" lvl="0" indent="-342900" algn="l" rtl="0">
              <a:spcBef>
                <a:spcPts val="0"/>
              </a:spcBef>
              <a:spcAft>
                <a:spcPts val="0"/>
              </a:spcAft>
              <a:buClr>
                <a:schemeClr val="accent2"/>
              </a:buClr>
              <a:buSzPts val="1800"/>
              <a:buChar char="●"/>
            </a:pPr>
            <a:r>
              <a:rPr lang="en-US" dirty="0">
                <a:solidFill>
                  <a:schemeClr val="accent2"/>
                </a:solidFill>
              </a:rPr>
              <a:t>UMAP</a:t>
            </a:r>
          </a:p>
          <a:p>
            <a:pPr lvl="1" indent="-342900">
              <a:buClr>
                <a:schemeClr val="accent2"/>
              </a:buClr>
              <a:buSzPts val="1800"/>
              <a:buChar char="●"/>
            </a:pPr>
            <a:r>
              <a:rPr lang="en-US" dirty="0">
                <a:solidFill>
                  <a:schemeClr val="accent2"/>
                </a:solidFill>
              </a:rPr>
              <a:t>The Higher Dimensions to work UMAP,  the easier to preserve the topological feature of the data.</a:t>
            </a:r>
          </a:p>
          <a:p>
            <a:pPr lvl="1" indent="-342900">
              <a:buClr>
                <a:schemeClr val="accent2"/>
              </a:buClr>
              <a:buSzPts val="1800"/>
              <a:buChar char="●"/>
            </a:pPr>
            <a:endParaRPr dirty="0">
              <a:solidFill>
                <a:schemeClr val="accent2"/>
              </a:solidFill>
              <a:highlight>
                <a:srgbClr val="FFFFFF"/>
              </a:highlight>
            </a:endParaRPr>
          </a:p>
        </p:txBody>
      </p:sp>
      <p:pic>
        <p:nvPicPr>
          <p:cNvPr id="5" name="Picture 2">
            <a:extLst>
              <a:ext uri="{FF2B5EF4-FFF2-40B4-BE49-F238E27FC236}">
                <a16:creationId xmlns:a16="http://schemas.microsoft.com/office/drawing/2014/main" id="{1F6D61C2-1E55-4803-BBB7-C41155539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4267" y="2952391"/>
            <a:ext cx="1731066" cy="17997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a:extLst>
              <a:ext uri="{FF2B5EF4-FFF2-40B4-BE49-F238E27FC236}">
                <a16:creationId xmlns:a16="http://schemas.microsoft.com/office/drawing/2014/main" id="{D3464F23-F1E0-4B83-840B-376835720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6590" y="1169703"/>
            <a:ext cx="2266420" cy="1630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8"/>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Thank you! </a:t>
            </a:r>
            <a:endParaRPr/>
          </a:p>
        </p:txBody>
      </p:sp>
      <p:sp>
        <p:nvSpPr>
          <p:cNvPr id="257" name="Google Shape;257;p38"/>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Citations</a:t>
            </a:r>
            <a:endParaRPr/>
          </a:p>
        </p:txBody>
      </p:sp>
      <p:sp>
        <p:nvSpPr>
          <p:cNvPr id="263" name="Google Shape;263;p39"/>
          <p:cNvSpPr txBox="1">
            <a:spLocks noGrp="1"/>
          </p:cNvSpPr>
          <p:nvPr>
            <p:ph type="body" idx="1"/>
          </p:nvPr>
        </p:nvSpPr>
        <p:spPr>
          <a:xfrm>
            <a:off x="311700" y="1152475"/>
            <a:ext cx="8520600" cy="3788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600" u="sng" dirty="0">
                <a:solidFill>
                  <a:schemeClr val="hlink"/>
                </a:solidFill>
                <a:latin typeface="Microsoft JhengHei UI" panose="020B0604030504040204" pitchFamily="34" charset="-120"/>
                <a:ea typeface="Microsoft JhengHei UI" panose="020B0604030504040204" pitchFamily="34" charset="-120"/>
                <a:hlinkClick r:id="rId3"/>
              </a:rPr>
              <a:t>https://umap-learn.readthedocs.io/en/latest/parameters.html</a:t>
            </a:r>
            <a:endParaRPr lang="en-US" sz="1600" u="sng" dirty="0">
              <a:solidFill>
                <a:schemeClr val="hlink"/>
              </a:solidFill>
              <a:latin typeface="Microsoft JhengHei UI" panose="020B0604030504040204" pitchFamily="34" charset="-120"/>
              <a:ea typeface="Microsoft JhengHei UI" panose="020B0604030504040204" pitchFamily="34" charset="-120"/>
            </a:endParaRPr>
          </a:p>
          <a:p>
            <a:pPr marL="0" indent="0">
              <a:buNone/>
            </a:pPr>
            <a:r>
              <a:rPr lang="en-US" sz="1600" dirty="0">
                <a:latin typeface="Microsoft JhengHei UI" panose="020B0604030504040204" pitchFamily="34" charset="-120"/>
                <a:ea typeface="Microsoft JhengHei UI" panose="020B0604030504040204" pitchFamily="34" charset="-120"/>
                <a:hlinkClick r:id="rId4"/>
              </a:rPr>
              <a:t>https://genomemedicine.biomedcentral.com/articles/10.1186/s13073-017-0467-4</a:t>
            </a:r>
            <a:endParaRPr lang="en-US" sz="1600" dirty="0">
              <a:latin typeface="Microsoft JhengHei UI" panose="020B0604030504040204" pitchFamily="34" charset="-120"/>
              <a:ea typeface="Microsoft JhengHei UI" panose="020B0604030504040204" pitchFamily="34" charset="-120"/>
            </a:endParaRPr>
          </a:p>
          <a:p>
            <a:pPr marL="0" lvl="0" indent="0" algn="l" rtl="0">
              <a:spcBef>
                <a:spcPts val="0"/>
              </a:spcBef>
              <a:spcAft>
                <a:spcPts val="0"/>
              </a:spcAft>
              <a:buNone/>
            </a:pPr>
            <a:r>
              <a:rPr lang="en-US" sz="1600" dirty="0">
                <a:latin typeface="Microsoft JhengHei UI" panose="020B0604030504040204" pitchFamily="34" charset="-120"/>
                <a:ea typeface="Microsoft JhengHei UI" panose="020B0604030504040204" pitchFamily="34" charset="-120"/>
                <a:hlinkClick r:id="rId5"/>
              </a:rPr>
              <a:t>https://www.intechopen.com/books/gaba-and-glutamate-new-developments-in-neurotransmission-research/gaba-and-glutamate-their-transmitter-role-in-the-cns-and-pancreatic-islets</a:t>
            </a:r>
            <a:endParaRPr lang="en-US" sz="1600" dirty="0">
              <a:latin typeface="Microsoft JhengHei UI" panose="020B0604030504040204" pitchFamily="34" charset="-120"/>
              <a:ea typeface="Microsoft JhengHei UI" panose="020B0604030504040204" pitchFamily="34" charset="-120"/>
            </a:endParaRPr>
          </a:p>
          <a:p>
            <a:pPr marL="0" lvl="0" indent="0" algn="l" rtl="0">
              <a:spcBef>
                <a:spcPts val="0"/>
              </a:spcBef>
              <a:spcAft>
                <a:spcPts val="0"/>
              </a:spcAft>
              <a:buNone/>
            </a:pPr>
            <a:endParaRPr sz="1600" dirty="0">
              <a:latin typeface="Microsoft JhengHei UI" panose="020B0604030504040204" pitchFamily="34" charset="-120"/>
              <a:ea typeface="Microsoft JhengHei UI" panose="020B0604030504040204" pitchFamily="34" charset="-12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5"/>
          <p:cNvSpPr txBox="1">
            <a:spLocks noGrp="1"/>
          </p:cNvSpPr>
          <p:nvPr>
            <p:ph type="title"/>
          </p:nvPr>
        </p:nvSpPr>
        <p:spPr>
          <a:xfrm>
            <a:off x="766050" y="0"/>
            <a:ext cx="7611900" cy="155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RNA sequencing data can be use for cellular responses analysis</a:t>
            </a:r>
            <a:endParaRPr dirty="0"/>
          </a:p>
        </p:txBody>
      </p:sp>
      <p:sp>
        <p:nvSpPr>
          <p:cNvPr id="73" name="Google Shape;73;p15"/>
          <p:cNvSpPr txBox="1"/>
          <p:nvPr/>
        </p:nvSpPr>
        <p:spPr>
          <a:xfrm>
            <a:off x="766050" y="1225548"/>
            <a:ext cx="3805950" cy="2739181"/>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Arial" panose="020B0604020202020204" pitchFamily="34" charset="0"/>
              <a:buChar char="•"/>
            </a:pPr>
            <a:r>
              <a:rPr lang="en-US" sz="1500" dirty="0">
                <a:solidFill>
                  <a:schemeClr val="dk2"/>
                </a:solidFill>
                <a:latin typeface="Open Sans"/>
                <a:ea typeface="Open Sans"/>
                <a:cs typeface="Open Sans"/>
                <a:sym typeface="Open Sans"/>
              </a:rPr>
              <a:t>A </a:t>
            </a:r>
            <a:r>
              <a:rPr lang="en-US" sz="2800" b="1" dirty="0">
                <a:solidFill>
                  <a:schemeClr val="dk2"/>
                </a:solidFill>
                <a:latin typeface="Open Sans"/>
                <a:ea typeface="Open Sans"/>
                <a:cs typeface="Open Sans"/>
                <a:sym typeface="Open Sans"/>
              </a:rPr>
              <a:t>genomic</a:t>
            </a:r>
            <a:r>
              <a:rPr lang="en-US" sz="1500" dirty="0">
                <a:solidFill>
                  <a:schemeClr val="dk2"/>
                </a:solidFill>
                <a:latin typeface="Open Sans"/>
                <a:ea typeface="Open Sans"/>
                <a:cs typeface="Open Sans"/>
                <a:sym typeface="Open Sans"/>
              </a:rPr>
              <a:t> approach for the analysis of RNA molecules</a:t>
            </a:r>
            <a:r>
              <a:rPr lang="en-US" sz="1500" b="1" dirty="0">
                <a:solidFill>
                  <a:schemeClr val="dk2"/>
                </a:solidFill>
                <a:latin typeface="Open Sans"/>
                <a:ea typeface="Open Sans"/>
                <a:cs typeface="Open Sans"/>
                <a:sym typeface="Open Sans"/>
              </a:rPr>
              <a:t> </a:t>
            </a:r>
            <a:r>
              <a:rPr lang="en-US" sz="1500" dirty="0">
                <a:solidFill>
                  <a:schemeClr val="dk2"/>
                </a:solidFill>
                <a:latin typeface="Open Sans"/>
                <a:ea typeface="Open Sans"/>
                <a:cs typeface="Open Sans"/>
                <a:sym typeface="Open Sans"/>
              </a:rPr>
              <a:t>in a biological sample and is useful for studying </a:t>
            </a:r>
            <a:r>
              <a:rPr lang="en-US" sz="2400" b="1" dirty="0">
                <a:solidFill>
                  <a:schemeClr val="dk2"/>
                </a:solidFill>
                <a:latin typeface="Open Sans"/>
                <a:ea typeface="Open Sans"/>
                <a:cs typeface="Open Sans"/>
                <a:sym typeface="Open Sans"/>
              </a:rPr>
              <a:t>cellular responses </a:t>
            </a:r>
          </a:p>
          <a:p>
            <a:pPr marL="285750" lvl="0" indent="-285750" algn="l" rtl="0">
              <a:spcBef>
                <a:spcPts val="0"/>
              </a:spcBef>
              <a:spcAft>
                <a:spcPts val="0"/>
              </a:spcAft>
              <a:buFont typeface="Arial" panose="020B0604020202020204" pitchFamily="34" charset="0"/>
              <a:buChar char="•"/>
            </a:pPr>
            <a:r>
              <a:rPr lang="en" sz="1800" dirty="0">
                <a:solidFill>
                  <a:schemeClr val="bg2"/>
                </a:solidFill>
                <a:latin typeface="Open Sans"/>
                <a:ea typeface="Open Sans"/>
                <a:cs typeface="Open Sans"/>
                <a:sym typeface="Open Sans"/>
              </a:rPr>
              <a:t>provide innovation in medicine and implicate important </a:t>
            </a:r>
            <a:r>
              <a:rPr lang="en" sz="2400" b="1" dirty="0">
                <a:solidFill>
                  <a:schemeClr val="bg2"/>
                </a:solidFill>
                <a:latin typeface="Open Sans"/>
                <a:ea typeface="Open Sans"/>
                <a:cs typeface="Open Sans"/>
                <a:sym typeface="Open Sans"/>
              </a:rPr>
              <a:t>biomarkers</a:t>
            </a:r>
            <a:r>
              <a:rPr lang="en" sz="1800" dirty="0">
                <a:solidFill>
                  <a:schemeClr val="bg2"/>
                </a:solidFill>
                <a:latin typeface="Open Sans"/>
                <a:ea typeface="Open Sans"/>
                <a:cs typeface="Open Sans"/>
                <a:sym typeface="Open Sans"/>
              </a:rPr>
              <a:t> </a:t>
            </a:r>
            <a:endParaRPr lang="en-US" sz="2400" b="1" dirty="0">
              <a:solidFill>
                <a:schemeClr val="bg2"/>
              </a:solidFill>
              <a:latin typeface="Open Sans"/>
              <a:ea typeface="Open Sans"/>
              <a:cs typeface="Open Sans"/>
              <a:sym typeface="Open Sans"/>
            </a:endParaRPr>
          </a:p>
        </p:txBody>
      </p:sp>
      <p:sp>
        <p:nvSpPr>
          <p:cNvPr id="74" name="Google Shape;74;p15"/>
          <p:cNvSpPr txBox="1"/>
          <p:nvPr/>
        </p:nvSpPr>
        <p:spPr>
          <a:xfrm>
            <a:off x="5205273" y="4090188"/>
            <a:ext cx="3000000" cy="430857"/>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800" u="sng" dirty="0">
                <a:solidFill>
                  <a:schemeClr val="accent5"/>
                </a:solidFill>
                <a:latin typeface="Lato"/>
                <a:ea typeface="Lato"/>
                <a:cs typeface="Lato"/>
                <a:sym typeface="Lato"/>
              </a:rPr>
              <a:t>https://www.broadinstitute.org/files/news/images/2019/Projections_of_Composite_MainStoryPage_1.gif</a:t>
            </a:r>
            <a:endParaRPr sz="800" dirty="0">
              <a:solidFill>
                <a:schemeClr val="accent5"/>
              </a:solidFill>
              <a:latin typeface="Lato"/>
              <a:ea typeface="Lato"/>
              <a:cs typeface="Lato"/>
              <a:sym typeface="Lato"/>
            </a:endParaRPr>
          </a:p>
        </p:txBody>
      </p:sp>
      <p:pic>
        <p:nvPicPr>
          <p:cNvPr id="1026" name="Picture 2" descr="New tool uses RNA sequencing to chart rich maps of cellular and tissue  function | Broad Institute">
            <a:extLst>
              <a:ext uri="{FF2B5EF4-FFF2-40B4-BE49-F238E27FC236}">
                <a16:creationId xmlns:a16="http://schemas.microsoft.com/office/drawing/2014/main" id="{040EC27F-609D-42FF-B152-E7F17A0A3B2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205273" y="1652470"/>
            <a:ext cx="3271829" cy="24377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7"/>
          <p:cNvPicPr preferRelativeResize="0"/>
          <p:nvPr/>
        </p:nvPicPr>
        <p:blipFill>
          <a:blip r:embed="rId3">
            <a:alphaModFix/>
          </a:blip>
          <a:stretch>
            <a:fillRect/>
          </a:stretch>
        </p:blipFill>
        <p:spPr>
          <a:xfrm>
            <a:off x="4463500" y="1086525"/>
            <a:ext cx="4206500" cy="3154875"/>
          </a:xfrm>
          <a:prstGeom prst="rect">
            <a:avLst/>
          </a:prstGeom>
          <a:noFill/>
          <a:ln>
            <a:noFill/>
          </a:ln>
        </p:spPr>
      </p:pic>
      <p:sp>
        <p:nvSpPr>
          <p:cNvPr id="88" name="Google Shape;88;p1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This Project</a:t>
            </a:r>
            <a:endParaRPr dirty="0"/>
          </a:p>
        </p:txBody>
      </p:sp>
      <p:sp>
        <p:nvSpPr>
          <p:cNvPr id="89" name="Google Shape;89;p17"/>
          <p:cNvSpPr txBox="1">
            <a:spLocks noGrp="1"/>
          </p:cNvSpPr>
          <p:nvPr>
            <p:ph type="body" idx="1"/>
          </p:nvPr>
        </p:nvSpPr>
        <p:spPr>
          <a:xfrm>
            <a:off x="311700" y="1152475"/>
            <a:ext cx="3909300" cy="3416400"/>
          </a:xfrm>
          <a:prstGeom prst="rect">
            <a:avLst/>
          </a:prstGeom>
        </p:spPr>
        <p:txBody>
          <a:bodyPr spcFirstLastPara="1" wrap="square" lIns="91425" tIns="91425" rIns="91425" bIns="91425" anchor="t" anchorCtr="0">
            <a:noAutofit/>
          </a:bodyPr>
          <a:lstStyle/>
          <a:p>
            <a:pPr marL="285750" indent="-285750"/>
            <a:r>
              <a:rPr lang="en-US" sz="2000" dirty="0">
                <a:solidFill>
                  <a:schemeClr val="dk2"/>
                </a:solidFill>
                <a:latin typeface="Open Sans"/>
                <a:ea typeface="Open Sans"/>
                <a:cs typeface="Open Sans"/>
                <a:sym typeface="Open Sans"/>
              </a:rPr>
              <a:t>Computing topological persistence profile for Rips filtration</a:t>
            </a:r>
          </a:p>
          <a:p>
            <a:pPr marL="285750" indent="-285750"/>
            <a:r>
              <a:rPr lang="en-US" sz="2000" dirty="0">
                <a:latin typeface="Open Sans"/>
                <a:ea typeface="Open Sans"/>
                <a:cs typeface="Open Sans"/>
                <a:sym typeface="Open Sans"/>
              </a:rPr>
              <a:t>Exploring the space behind high dimensional RNA-Seq data using the Mapper methodology</a:t>
            </a:r>
          </a:p>
          <a:p>
            <a:pPr marL="0" lvl="0" indent="0" algn="l" rtl="0">
              <a:spcBef>
                <a:spcPts val="0"/>
              </a:spcBef>
              <a:spcAft>
                <a:spcPts val="0"/>
              </a:spcAft>
              <a:buNone/>
            </a:pPr>
            <a:endParaRPr sz="2000" dirty="0"/>
          </a:p>
        </p:txBody>
      </p:sp>
      <p:sp>
        <p:nvSpPr>
          <p:cNvPr id="90" name="Google Shape;90;p17"/>
          <p:cNvSpPr txBox="1"/>
          <p:nvPr/>
        </p:nvSpPr>
        <p:spPr>
          <a:xfrm>
            <a:off x="4485125" y="4238250"/>
            <a:ext cx="4206600" cy="431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u="sng">
                <a:solidFill>
                  <a:schemeClr val="hlink"/>
                </a:solidFill>
                <a:latin typeface="Lato"/>
                <a:ea typeface="Lato"/>
                <a:cs typeface="Lato"/>
                <a:sym typeface="Lato"/>
                <a:hlinkClick r:id="rId4"/>
              </a:rPr>
              <a:t>https://www.pinterest.com/pin/66991113196201018/</a:t>
            </a:r>
            <a:endParaRPr sz="800">
              <a:latin typeface="Lato"/>
              <a:ea typeface="Lato"/>
              <a:cs typeface="Lato"/>
              <a:sym typeface="Lato"/>
            </a:endParaRPr>
          </a:p>
          <a:p>
            <a:pPr marL="0" lvl="0" indent="0" algn="l" rtl="0">
              <a:spcBef>
                <a:spcPts val="0"/>
              </a:spcBef>
              <a:spcAft>
                <a:spcPts val="0"/>
              </a:spcAft>
              <a:buNone/>
            </a:pPr>
            <a:endParaRPr sz="8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683000" y="1324200"/>
            <a:ext cx="3010800" cy="1603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Pipeline Overview</a:t>
            </a:r>
            <a:endParaRPr/>
          </a:p>
        </p:txBody>
      </p:sp>
      <p:sp>
        <p:nvSpPr>
          <p:cNvPr id="96" name="Google Shape;96;p18"/>
          <p:cNvSpPr/>
          <p:nvPr/>
        </p:nvSpPr>
        <p:spPr>
          <a:xfrm>
            <a:off x="6146700" y="756600"/>
            <a:ext cx="1438800" cy="743100"/>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Download Data</a:t>
            </a:r>
            <a:endParaRPr dirty="0">
              <a:solidFill>
                <a:srgbClr val="FFFFFF"/>
              </a:solidFill>
            </a:endParaRPr>
          </a:p>
        </p:txBody>
      </p:sp>
      <p:sp>
        <p:nvSpPr>
          <p:cNvPr id="99" name="Google Shape;99;p18"/>
          <p:cNvSpPr/>
          <p:nvPr/>
        </p:nvSpPr>
        <p:spPr>
          <a:xfrm>
            <a:off x="7411902" y="3002926"/>
            <a:ext cx="1008000" cy="743100"/>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UMAP</a:t>
            </a:r>
            <a:endParaRPr dirty="0">
              <a:solidFill>
                <a:srgbClr val="FFFFFF"/>
              </a:solidFill>
            </a:endParaRPr>
          </a:p>
        </p:txBody>
      </p:sp>
      <p:sp>
        <p:nvSpPr>
          <p:cNvPr id="100" name="Google Shape;100;p18"/>
          <p:cNvSpPr/>
          <p:nvPr/>
        </p:nvSpPr>
        <p:spPr>
          <a:xfrm>
            <a:off x="5450202" y="2980393"/>
            <a:ext cx="1307800" cy="743100"/>
          </a:xfrm>
          <a:prstGeom prst="rect">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Persistence Diagram</a:t>
            </a:r>
            <a:endParaRPr dirty="0">
              <a:solidFill>
                <a:srgbClr val="FFFFFF"/>
              </a:solidFill>
            </a:endParaRPr>
          </a:p>
        </p:txBody>
      </p:sp>
      <p:cxnSp>
        <p:nvCxnSpPr>
          <p:cNvPr id="103" name="Google Shape;103;p18"/>
          <p:cNvCxnSpPr>
            <a:cxnSpLocks/>
            <a:stCxn id="96" idx="2"/>
            <a:endCxn id="100" idx="0"/>
          </p:cNvCxnSpPr>
          <p:nvPr/>
        </p:nvCxnSpPr>
        <p:spPr>
          <a:xfrm flipH="1">
            <a:off x="6104102" y="1499700"/>
            <a:ext cx="761998" cy="1480693"/>
          </a:xfrm>
          <a:prstGeom prst="straightConnector1">
            <a:avLst/>
          </a:prstGeom>
          <a:noFill/>
          <a:ln w="9525" cap="flat" cmpd="sng">
            <a:solidFill>
              <a:schemeClr val="dk2"/>
            </a:solidFill>
            <a:prstDash val="solid"/>
            <a:round/>
            <a:headEnd type="none" w="med" len="med"/>
            <a:tailEnd type="triangle" w="med" len="med"/>
          </a:ln>
        </p:spPr>
      </p:cxnSp>
      <p:cxnSp>
        <p:nvCxnSpPr>
          <p:cNvPr id="104" name="Google Shape;104;p18"/>
          <p:cNvCxnSpPr>
            <a:cxnSpLocks/>
            <a:stCxn id="96" idx="2"/>
          </p:cNvCxnSpPr>
          <p:nvPr/>
        </p:nvCxnSpPr>
        <p:spPr>
          <a:xfrm>
            <a:off x="6866100" y="1499700"/>
            <a:ext cx="1032652" cy="1503226"/>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The Datasets</a:t>
            </a:r>
            <a:endParaRPr dirty="0"/>
          </a:p>
        </p:txBody>
      </p:sp>
      <p:sp>
        <p:nvSpPr>
          <p:cNvPr id="112" name="Google Shape;112;p19"/>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Dataset - Main</a:t>
            </a:r>
            <a:endParaRPr/>
          </a:p>
        </p:txBody>
      </p:sp>
      <p:sp>
        <p:nvSpPr>
          <p:cNvPr id="120" name="Google Shape;120;p20"/>
          <p:cNvSpPr txBox="1"/>
          <p:nvPr/>
        </p:nvSpPr>
        <p:spPr>
          <a:xfrm>
            <a:off x="861166" y="3526082"/>
            <a:ext cx="2154365"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 u="sng" dirty="0">
                <a:solidFill>
                  <a:schemeClr val="hlink"/>
                </a:solidFill>
                <a:latin typeface="Lato"/>
                <a:ea typeface="Lato"/>
                <a:cs typeface="Lato"/>
                <a:sym typeface="Lato"/>
              </a:rPr>
              <a:t>https://www.statnews.com/wp-content/uploads/2016/02/CONCUSSION_MOUSE_WIDE-645x576.gif</a:t>
            </a:r>
            <a:endParaRPr sz="400" dirty="0">
              <a:latin typeface="Lato"/>
              <a:ea typeface="Lato"/>
              <a:cs typeface="Lato"/>
              <a:sym typeface="Lato"/>
            </a:endParaRPr>
          </a:p>
        </p:txBody>
      </p:sp>
      <p:pic>
        <p:nvPicPr>
          <p:cNvPr id="3" name="Picture 2">
            <a:extLst>
              <a:ext uri="{FF2B5EF4-FFF2-40B4-BE49-F238E27FC236}">
                <a16:creationId xmlns:a16="http://schemas.microsoft.com/office/drawing/2014/main" id="{27A626B9-D2ED-4704-A09C-8FE56BBC90E5}"/>
              </a:ext>
            </a:extLst>
          </p:cNvPr>
          <p:cNvPicPr>
            <a:picLocks noChangeAspect="1"/>
          </p:cNvPicPr>
          <p:nvPr/>
        </p:nvPicPr>
        <p:blipFill>
          <a:blip r:embed="rId3"/>
          <a:stretch>
            <a:fillRect/>
          </a:stretch>
        </p:blipFill>
        <p:spPr>
          <a:xfrm>
            <a:off x="3015531" y="1594872"/>
            <a:ext cx="5816769" cy="1953755"/>
          </a:xfrm>
          <a:prstGeom prst="rect">
            <a:avLst/>
          </a:prstGeom>
        </p:spPr>
      </p:pic>
      <p:pic>
        <p:nvPicPr>
          <p:cNvPr id="2050" name="Picture 2" descr="Why rest helps the brain recover from concussion - STAT">
            <a:extLst>
              <a:ext uri="{FF2B5EF4-FFF2-40B4-BE49-F238E27FC236}">
                <a16:creationId xmlns:a16="http://schemas.microsoft.com/office/drawing/2014/main" id="{EAD0EE0C-5C05-495E-80FD-77B02666560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25830" y="1659866"/>
            <a:ext cx="2089701" cy="18662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Dataset - Secondary Information</a:t>
            </a:r>
            <a:endParaRPr/>
          </a:p>
        </p:txBody>
      </p:sp>
      <p:pic>
        <p:nvPicPr>
          <p:cNvPr id="3" name="Picture 2">
            <a:extLst>
              <a:ext uri="{FF2B5EF4-FFF2-40B4-BE49-F238E27FC236}">
                <a16:creationId xmlns:a16="http://schemas.microsoft.com/office/drawing/2014/main" id="{10ED02F9-BDEA-4D1E-A682-1DBB89F3A474}"/>
              </a:ext>
            </a:extLst>
          </p:cNvPr>
          <p:cNvPicPr>
            <a:picLocks noChangeAspect="1"/>
          </p:cNvPicPr>
          <p:nvPr/>
        </p:nvPicPr>
        <p:blipFill>
          <a:blip r:embed="rId3"/>
          <a:stretch>
            <a:fillRect/>
          </a:stretch>
        </p:blipFill>
        <p:spPr>
          <a:xfrm>
            <a:off x="2074299" y="1017451"/>
            <a:ext cx="4775537" cy="367926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4BBD-F802-4C11-B5E0-BAA328023148}"/>
              </a:ext>
            </a:extLst>
          </p:cNvPr>
          <p:cNvSpPr>
            <a:spLocks noGrp="1"/>
          </p:cNvSpPr>
          <p:nvPr>
            <p:ph type="title"/>
          </p:nvPr>
        </p:nvSpPr>
        <p:spPr>
          <a:xfrm>
            <a:off x="311700" y="391350"/>
            <a:ext cx="8520600" cy="968218"/>
          </a:xfrm>
        </p:spPr>
        <p:txBody>
          <a:bodyPr>
            <a:normAutofit/>
          </a:bodyPr>
          <a:lstStyle/>
          <a:p>
            <a:r>
              <a:rPr lang="en" dirty="0"/>
              <a:t>GaBAergic and Glutamaergic</a:t>
            </a:r>
            <a:endParaRPr lang="en-US" dirty="0"/>
          </a:p>
        </p:txBody>
      </p:sp>
      <p:sp>
        <p:nvSpPr>
          <p:cNvPr id="3" name="Text Placeholder 2">
            <a:extLst>
              <a:ext uri="{FF2B5EF4-FFF2-40B4-BE49-F238E27FC236}">
                <a16:creationId xmlns:a16="http://schemas.microsoft.com/office/drawing/2014/main" id="{C81F42F3-6817-428B-9DD1-D62E9814EA7F}"/>
              </a:ext>
            </a:extLst>
          </p:cNvPr>
          <p:cNvSpPr>
            <a:spLocks noGrp="1"/>
          </p:cNvSpPr>
          <p:nvPr>
            <p:ph type="body" idx="1"/>
          </p:nvPr>
        </p:nvSpPr>
        <p:spPr>
          <a:xfrm>
            <a:off x="1671549" y="2447123"/>
            <a:ext cx="6132589" cy="1571903"/>
          </a:xfrm>
        </p:spPr>
        <p:txBody>
          <a:bodyPr/>
          <a:lstStyle/>
          <a:p>
            <a:pPr marL="114300" indent="0">
              <a:buNone/>
            </a:pPr>
            <a:endParaRPr lang="en-US" dirty="0"/>
          </a:p>
        </p:txBody>
      </p:sp>
      <p:pic>
        <p:nvPicPr>
          <p:cNvPr id="1026" name="Picture 2">
            <a:extLst>
              <a:ext uri="{FF2B5EF4-FFF2-40B4-BE49-F238E27FC236}">
                <a16:creationId xmlns:a16="http://schemas.microsoft.com/office/drawing/2014/main" id="{A5436BE5-DAFA-4D7A-A3CC-0CB3B15C5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8" y="1028587"/>
            <a:ext cx="6858004" cy="36004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9DCD93-12EC-423C-8328-F74855A9A515}"/>
              </a:ext>
            </a:extLst>
          </p:cNvPr>
          <p:cNvSpPr txBox="1"/>
          <p:nvPr/>
        </p:nvSpPr>
        <p:spPr>
          <a:xfrm>
            <a:off x="1142998" y="4629039"/>
            <a:ext cx="6858004" cy="246221"/>
          </a:xfrm>
          <a:prstGeom prst="rect">
            <a:avLst/>
          </a:prstGeom>
          <a:noFill/>
        </p:spPr>
        <p:txBody>
          <a:bodyPr wrap="square">
            <a:spAutoFit/>
          </a:bodyPr>
          <a:lstStyle/>
          <a:p>
            <a:r>
              <a:rPr lang="en-US" sz="1000" dirty="0">
                <a:solidFill>
                  <a:srgbClr val="FF0000"/>
                </a:solidFill>
              </a:rPr>
              <a:t>https://tacanow.org/wp-content/uploads/2020/10/Glutamate-and-Autism-Balanced-Glutamate-and-Autism.jpg</a:t>
            </a:r>
          </a:p>
        </p:txBody>
      </p:sp>
    </p:spTree>
    <p:extLst>
      <p:ext uri="{BB962C8B-B14F-4D97-AF65-F5344CB8AC3E}">
        <p14:creationId xmlns:p14="http://schemas.microsoft.com/office/powerpoint/2010/main" val="1010091112"/>
      </p:ext>
    </p:extLst>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1376</TotalTime>
  <Words>2190</Words>
  <Application>Microsoft Office PowerPoint</Application>
  <PresentationFormat>On-screen Show (16:9)</PresentationFormat>
  <Paragraphs>146</Paragraphs>
  <Slides>23</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Lato</vt:lpstr>
      <vt:lpstr>Helvetica Neue</vt:lpstr>
      <vt:lpstr>Arial</vt:lpstr>
      <vt:lpstr>Microsoft JhengHei UI</vt:lpstr>
      <vt:lpstr>Open Sans</vt:lpstr>
      <vt:lpstr>Din</vt:lpstr>
      <vt:lpstr>Georgia</vt:lpstr>
      <vt:lpstr>Times New Roman</vt:lpstr>
      <vt:lpstr>Roboto</vt:lpstr>
      <vt:lpstr>Playfair Display</vt:lpstr>
      <vt:lpstr>Coral</vt:lpstr>
      <vt:lpstr>Topological Analysis for Single Cell RNA-seq Data in a Mouse Brain</vt:lpstr>
      <vt:lpstr>What is single cell RNA-seq and Why is it Significant?</vt:lpstr>
      <vt:lpstr>The RNA sequencing data can be use for cellular responses analysis</vt:lpstr>
      <vt:lpstr>This Project</vt:lpstr>
      <vt:lpstr>Pipeline Overview</vt:lpstr>
      <vt:lpstr>The Datasets</vt:lpstr>
      <vt:lpstr>The Dataset - Main</vt:lpstr>
      <vt:lpstr>The Dataset - Secondary Information</vt:lpstr>
      <vt:lpstr>GaBAergic and Glutamaergic</vt:lpstr>
      <vt:lpstr>Analysis, and Results</vt:lpstr>
      <vt:lpstr>Persistence Diagram: Pipeline (Gudhi)</vt:lpstr>
      <vt:lpstr>Persistence Diagram: Result (Gudhi)</vt:lpstr>
      <vt:lpstr>Persistence Diagram: Result (Gudhi)</vt:lpstr>
      <vt:lpstr>A Quick Background on UMAP</vt:lpstr>
      <vt:lpstr>UMAP: Pipeline</vt:lpstr>
      <vt:lpstr>UMAP – metric</vt:lpstr>
      <vt:lpstr>UMAP – n_neighbors</vt:lpstr>
      <vt:lpstr>UMAP-min_dist</vt:lpstr>
      <vt:lpstr>UMAP – n_components</vt:lpstr>
      <vt:lpstr>Conclusion</vt:lpstr>
      <vt:lpstr>Topological Analysis for Single Cell RNA-seq Data </vt:lpstr>
      <vt:lpstr>Thank you! </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Topological Analysis for Single Cell RNA-seq Data in a Mouse Brain</dc:title>
  <dc:creator>Zhaoyi Guo</dc:creator>
  <cp:lastModifiedBy>Zhaoyi Guo</cp:lastModifiedBy>
  <cp:revision>13</cp:revision>
  <dcterms:modified xsi:type="dcterms:W3CDTF">2021-06-09T06:11:25Z</dcterms:modified>
</cp:coreProperties>
</file>